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handoutMasterIdLst>
    <p:handoutMasterId r:id="rId29"/>
  </p:handoutMasterIdLst>
  <p:sldIdLst>
    <p:sldId id="256" r:id="rId2"/>
    <p:sldId id="257" r:id="rId3"/>
    <p:sldId id="258" r:id="rId4"/>
    <p:sldId id="360" r:id="rId5"/>
    <p:sldId id="397" r:id="rId6"/>
    <p:sldId id="359" r:id="rId7"/>
    <p:sldId id="384" r:id="rId8"/>
    <p:sldId id="355" r:id="rId9"/>
    <p:sldId id="385" r:id="rId10"/>
    <p:sldId id="399" r:id="rId11"/>
    <p:sldId id="349" r:id="rId12"/>
    <p:sldId id="398" r:id="rId13"/>
    <p:sldId id="340" r:id="rId14"/>
    <p:sldId id="356" r:id="rId15"/>
    <p:sldId id="393" r:id="rId16"/>
    <p:sldId id="389" r:id="rId17"/>
    <p:sldId id="352" r:id="rId18"/>
    <p:sldId id="341" r:id="rId19"/>
    <p:sldId id="339" r:id="rId20"/>
    <p:sldId id="390" r:id="rId21"/>
    <p:sldId id="358" r:id="rId22"/>
    <p:sldId id="301" r:id="rId23"/>
    <p:sldId id="394" r:id="rId24"/>
    <p:sldId id="395" r:id="rId25"/>
    <p:sldId id="361" r:id="rId26"/>
    <p:sldId id="262" r:id="rId27"/>
  </p:sldIdLst>
  <p:sldSz cx="12192000" cy="6858000"/>
  <p:notesSz cx="6858000" cy="9144000"/>
  <p:embeddedFontLst>
    <p:embeddedFont>
      <p:font typeface="Cambria Math" panose="02040503050406030204" pitchFamily="18" charset="0"/>
      <p:regular r:id="rId30"/>
    </p:embeddedFont>
    <p:embeddedFont>
      <p:font typeface="楷体" panose="02010609060101010101" pitchFamily="49" charset="-122"/>
      <p:regular r:id="rId31"/>
    </p:embeddedFont>
    <p:embeddedFont>
      <p:font typeface="微软雅黑" panose="020B0503020204020204" pitchFamily="34" charset="-122"/>
      <p:regular r:id="rId32"/>
      <p:bold r:id="rId33"/>
    </p:embeddedFont>
  </p:embeddedFontLst>
  <p:custDataLst>
    <p:tags r:id="rId34"/>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218565"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218565"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218565"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218565"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218565"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218565"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218565"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218565"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218565"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extLst>
    <p:ext uri="{521415D9-36F7-43E2-AB2F-B90AF26B5E84}">
      <p14:sectionLst xmlns:p14="http://schemas.microsoft.com/office/powerpoint/2010/main">
        <p14:section name="默认节" id="{83A044AC-EECE-40E7-826C-AB7FD607AEB0}">
          <p14:sldIdLst>
            <p14:sldId id="256"/>
            <p14:sldId id="257"/>
            <p14:sldId id="258"/>
            <p14:sldId id="360"/>
            <p14:sldId id="397"/>
            <p14:sldId id="359"/>
            <p14:sldId id="384"/>
            <p14:sldId id="355"/>
            <p14:sldId id="385"/>
            <p14:sldId id="399"/>
            <p14:sldId id="349"/>
            <p14:sldId id="398"/>
            <p14:sldId id="340"/>
            <p14:sldId id="356"/>
            <p14:sldId id="393"/>
            <p14:sldId id="389"/>
            <p14:sldId id="352"/>
            <p14:sldId id="341"/>
            <p14:sldId id="339"/>
            <p14:sldId id="390"/>
            <p14:sldId id="358"/>
            <p14:sldId id="301"/>
            <p14:sldId id="394"/>
            <p14:sldId id="395"/>
            <p14:sldId id="361"/>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F3FA"/>
    <a:srgbClr val="080613"/>
    <a:srgbClr val="BED634"/>
    <a:srgbClr val="25BCBD"/>
    <a:srgbClr val="00B0F0"/>
    <a:srgbClr val="FFF0AD"/>
    <a:srgbClr val="0D0A21"/>
    <a:srgbClr val="99DAFF"/>
    <a:srgbClr val="00FFFF"/>
    <a:srgbClr val="AEE0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6" autoAdjust="0"/>
    <p:restoredTop sz="95244" autoAdjust="0"/>
  </p:normalViewPr>
  <p:slideViewPr>
    <p:cSldViewPr snapToGrid="0">
      <p:cViewPr varScale="1">
        <p:scale>
          <a:sx n="89" d="100"/>
          <a:sy n="89" d="100"/>
        </p:scale>
        <p:origin x="72"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wechat\WeChat%20Files\wxid_sn1eniaqb7fd12\FileStorage\File\2022-11\&#24037;&#20316;&#31807;new(1).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324299144575302E-2"/>
          <c:y val="0.16804839793860599"/>
          <c:w val="0.92804268654188204"/>
          <c:h val="0.59923818059601197"/>
        </c:manualLayout>
      </c:layout>
      <c:barChart>
        <c:barDir val="col"/>
        <c:grouping val="clustered"/>
        <c:varyColors val="1"/>
        <c:ser>
          <c:idx val="0"/>
          <c:order val="0"/>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F2A-407A-9ED4-C2A0A2E89EF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CF2A-407A-9ED4-C2A0A2E89E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CF2A-407A-9ED4-C2A0A2E89EFB}"/>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CF2A-407A-9ED4-C2A0A2E89EF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CF2A-407A-9ED4-C2A0A2E89EFB}"/>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B-CF2A-407A-9ED4-C2A0A2E89EFB}"/>
              </c:ext>
            </c:extLst>
          </c:dPt>
          <c:dPt>
            <c:idx val="6"/>
            <c:invertIfNegative val="0"/>
            <c:bubble3D val="0"/>
            <c:spPr>
              <a:solidFill>
                <a:schemeClr val="accent1">
                  <a:lumMod val="60000"/>
                </a:schemeClr>
              </a:solidFill>
              <a:ln>
                <a:noFill/>
              </a:ln>
              <a:effectLst/>
            </c:spPr>
            <c:extLst>
              <c:ext xmlns:c16="http://schemas.microsoft.com/office/drawing/2014/chart" uri="{C3380CC4-5D6E-409C-BE32-E72D297353CC}">
                <c16:uniqueId val="{0000000D-CF2A-407A-9ED4-C2A0A2E89EFB}"/>
              </c:ext>
            </c:extLst>
          </c:dPt>
          <c:dPt>
            <c:idx val="7"/>
            <c:invertIfNegative val="0"/>
            <c:bubble3D val="0"/>
            <c:spPr>
              <a:solidFill>
                <a:schemeClr val="accent2">
                  <a:lumMod val="60000"/>
                </a:schemeClr>
              </a:solidFill>
              <a:ln>
                <a:noFill/>
              </a:ln>
              <a:effectLst/>
            </c:spPr>
            <c:extLst>
              <c:ext xmlns:c16="http://schemas.microsoft.com/office/drawing/2014/chart" uri="{C3380CC4-5D6E-409C-BE32-E72D297353CC}">
                <c16:uniqueId val="{0000000F-CF2A-407A-9ED4-C2A0A2E89EFB}"/>
              </c:ext>
            </c:extLst>
          </c:dPt>
          <c:dPt>
            <c:idx val="8"/>
            <c:invertIfNegative val="0"/>
            <c:bubble3D val="0"/>
            <c:spPr>
              <a:solidFill>
                <a:schemeClr val="accent3">
                  <a:lumMod val="60000"/>
                </a:schemeClr>
              </a:solidFill>
              <a:ln>
                <a:noFill/>
              </a:ln>
              <a:effectLst/>
            </c:spPr>
            <c:extLst>
              <c:ext xmlns:c16="http://schemas.microsoft.com/office/drawing/2014/chart" uri="{C3380CC4-5D6E-409C-BE32-E72D297353CC}">
                <c16:uniqueId val="{00000011-CF2A-407A-9ED4-C2A0A2E89EFB}"/>
              </c:ext>
            </c:extLst>
          </c:dPt>
          <c:dPt>
            <c:idx val="9"/>
            <c:invertIfNegative val="0"/>
            <c:bubble3D val="0"/>
            <c:spPr>
              <a:solidFill>
                <a:schemeClr val="accent4">
                  <a:lumMod val="60000"/>
                </a:schemeClr>
              </a:solidFill>
              <a:ln>
                <a:noFill/>
              </a:ln>
              <a:effectLst/>
            </c:spPr>
            <c:extLst>
              <c:ext xmlns:c16="http://schemas.microsoft.com/office/drawing/2014/chart" uri="{C3380CC4-5D6E-409C-BE32-E72D297353CC}">
                <c16:uniqueId val="{00000013-CF2A-407A-9ED4-C2A0A2E89EFB}"/>
              </c:ext>
            </c:extLst>
          </c:dPt>
          <c:dPt>
            <c:idx val="10"/>
            <c:invertIfNegative val="0"/>
            <c:bubble3D val="0"/>
            <c:spPr>
              <a:solidFill>
                <a:schemeClr val="accent5">
                  <a:lumMod val="60000"/>
                </a:schemeClr>
              </a:solidFill>
              <a:ln>
                <a:noFill/>
              </a:ln>
              <a:effectLst/>
            </c:spPr>
            <c:extLst>
              <c:ext xmlns:c16="http://schemas.microsoft.com/office/drawing/2014/chart" uri="{C3380CC4-5D6E-409C-BE32-E72D297353CC}">
                <c16:uniqueId val="{00000015-CF2A-407A-9ED4-C2A0A2E89EFB}"/>
              </c:ext>
            </c:extLst>
          </c:dPt>
          <c:dPt>
            <c:idx val="11"/>
            <c:invertIfNegative val="0"/>
            <c:bubble3D val="0"/>
            <c:spPr>
              <a:solidFill>
                <a:schemeClr val="accent6">
                  <a:lumMod val="60000"/>
                </a:schemeClr>
              </a:solidFill>
              <a:ln>
                <a:noFill/>
              </a:ln>
              <a:effectLst/>
            </c:spPr>
            <c:extLst>
              <c:ext xmlns:c16="http://schemas.microsoft.com/office/drawing/2014/chart" uri="{C3380CC4-5D6E-409C-BE32-E72D297353CC}">
                <c16:uniqueId val="{00000017-CF2A-407A-9ED4-C2A0A2E89EFB}"/>
              </c:ext>
            </c:extLst>
          </c:dPt>
          <c:dPt>
            <c:idx val="12"/>
            <c:invertIfNegative val="0"/>
            <c:bubble3D val="0"/>
            <c:spPr>
              <a:solidFill>
                <a:schemeClr val="accent1">
                  <a:lumMod val="80000"/>
                  <a:lumOff val="20000"/>
                </a:schemeClr>
              </a:solidFill>
              <a:ln>
                <a:noFill/>
              </a:ln>
              <a:effectLst/>
            </c:spPr>
            <c:extLst>
              <c:ext xmlns:c16="http://schemas.microsoft.com/office/drawing/2014/chart" uri="{C3380CC4-5D6E-409C-BE32-E72D297353CC}">
                <c16:uniqueId val="{00000019-CF2A-407A-9ED4-C2A0A2E89EFB}"/>
              </c:ext>
            </c:extLst>
          </c:dPt>
          <c:dPt>
            <c:idx val="13"/>
            <c:invertIfNegative val="0"/>
            <c:bubble3D val="0"/>
            <c:spPr>
              <a:solidFill>
                <a:schemeClr val="accent2">
                  <a:lumMod val="80000"/>
                  <a:lumOff val="20000"/>
                </a:schemeClr>
              </a:solidFill>
              <a:ln>
                <a:noFill/>
              </a:ln>
              <a:effectLst/>
            </c:spPr>
            <c:extLst>
              <c:ext xmlns:c16="http://schemas.microsoft.com/office/drawing/2014/chart" uri="{C3380CC4-5D6E-409C-BE32-E72D297353CC}">
                <c16:uniqueId val="{0000001B-CF2A-407A-9ED4-C2A0A2E89EFB}"/>
              </c:ext>
            </c:extLst>
          </c:dPt>
          <c:dPt>
            <c:idx val="14"/>
            <c:invertIfNegative val="0"/>
            <c:bubble3D val="0"/>
            <c:spPr>
              <a:solidFill>
                <a:schemeClr val="accent3">
                  <a:lumMod val="80000"/>
                  <a:lumOff val="20000"/>
                </a:schemeClr>
              </a:solidFill>
              <a:ln>
                <a:noFill/>
              </a:ln>
              <a:effectLst/>
            </c:spPr>
            <c:extLst>
              <c:ext xmlns:c16="http://schemas.microsoft.com/office/drawing/2014/chart" uri="{C3380CC4-5D6E-409C-BE32-E72D297353CC}">
                <c16:uniqueId val="{0000001D-CF2A-407A-9ED4-C2A0A2E89EFB}"/>
              </c:ext>
            </c:extLst>
          </c:dPt>
          <c:dPt>
            <c:idx val="15"/>
            <c:invertIfNegative val="0"/>
            <c:bubble3D val="0"/>
            <c:spPr>
              <a:solidFill>
                <a:schemeClr val="accent4">
                  <a:lumMod val="80000"/>
                  <a:lumOff val="20000"/>
                </a:schemeClr>
              </a:solidFill>
              <a:ln>
                <a:noFill/>
              </a:ln>
              <a:effectLst/>
            </c:spPr>
            <c:extLst>
              <c:ext xmlns:c16="http://schemas.microsoft.com/office/drawing/2014/chart" uri="{C3380CC4-5D6E-409C-BE32-E72D297353CC}">
                <c16:uniqueId val="{0000001F-CF2A-407A-9ED4-C2A0A2E89EFB}"/>
              </c:ext>
            </c:extLst>
          </c:dPt>
          <c:dPt>
            <c:idx val="16"/>
            <c:invertIfNegative val="0"/>
            <c:bubble3D val="0"/>
            <c:spPr>
              <a:solidFill>
                <a:schemeClr val="accent5">
                  <a:lumMod val="80000"/>
                  <a:lumOff val="20000"/>
                </a:schemeClr>
              </a:solidFill>
              <a:ln>
                <a:noFill/>
              </a:ln>
              <a:effectLst/>
            </c:spPr>
            <c:extLst>
              <c:ext xmlns:c16="http://schemas.microsoft.com/office/drawing/2014/chart" uri="{C3380CC4-5D6E-409C-BE32-E72D297353CC}">
                <c16:uniqueId val="{00000021-CF2A-407A-9ED4-C2A0A2E89EFB}"/>
              </c:ext>
            </c:extLst>
          </c:dPt>
          <c:dPt>
            <c:idx val="17"/>
            <c:invertIfNegative val="0"/>
            <c:bubble3D val="0"/>
            <c:spPr>
              <a:solidFill>
                <a:schemeClr val="accent6">
                  <a:lumMod val="80000"/>
                  <a:lumOff val="20000"/>
                </a:schemeClr>
              </a:solidFill>
              <a:ln>
                <a:noFill/>
              </a:ln>
              <a:effectLst/>
            </c:spPr>
            <c:extLst>
              <c:ext xmlns:c16="http://schemas.microsoft.com/office/drawing/2014/chart" uri="{C3380CC4-5D6E-409C-BE32-E72D297353CC}">
                <c16:uniqueId val="{00000023-CF2A-407A-9ED4-C2A0A2E89EFB}"/>
              </c:ext>
            </c:extLst>
          </c:dPt>
          <c:dPt>
            <c:idx val="18"/>
            <c:invertIfNegative val="0"/>
            <c:bubble3D val="0"/>
            <c:spPr>
              <a:solidFill>
                <a:schemeClr val="accent1">
                  <a:lumMod val="80000"/>
                </a:schemeClr>
              </a:solidFill>
              <a:ln>
                <a:noFill/>
              </a:ln>
              <a:effectLst/>
            </c:spPr>
            <c:extLst>
              <c:ext xmlns:c16="http://schemas.microsoft.com/office/drawing/2014/chart" uri="{C3380CC4-5D6E-409C-BE32-E72D297353CC}">
                <c16:uniqueId val="{00000025-CF2A-407A-9ED4-C2A0A2E89EFB}"/>
              </c:ext>
            </c:extLst>
          </c:dPt>
          <c:dPt>
            <c:idx val="19"/>
            <c:invertIfNegative val="0"/>
            <c:bubble3D val="0"/>
            <c:spPr>
              <a:solidFill>
                <a:schemeClr val="accent2">
                  <a:lumMod val="80000"/>
                </a:schemeClr>
              </a:solidFill>
              <a:ln>
                <a:noFill/>
              </a:ln>
              <a:effectLst/>
            </c:spPr>
            <c:extLst>
              <c:ext xmlns:c16="http://schemas.microsoft.com/office/drawing/2014/chart" uri="{C3380CC4-5D6E-409C-BE32-E72D297353CC}">
                <c16:uniqueId val="{00000027-CF2A-407A-9ED4-C2A0A2E89EFB}"/>
              </c:ext>
            </c:extLst>
          </c:dPt>
          <c:dPt>
            <c:idx val="20"/>
            <c:invertIfNegative val="0"/>
            <c:bubble3D val="0"/>
            <c:spPr>
              <a:solidFill>
                <a:schemeClr val="accent3">
                  <a:lumMod val="80000"/>
                </a:schemeClr>
              </a:solidFill>
              <a:ln>
                <a:noFill/>
              </a:ln>
              <a:effectLst/>
            </c:spPr>
            <c:extLst>
              <c:ext xmlns:c16="http://schemas.microsoft.com/office/drawing/2014/chart" uri="{C3380CC4-5D6E-409C-BE32-E72D297353CC}">
                <c16:uniqueId val="{00000029-CF2A-407A-9ED4-C2A0A2E89EFB}"/>
              </c:ext>
            </c:extLst>
          </c:dPt>
          <c:dPt>
            <c:idx val="21"/>
            <c:invertIfNegative val="0"/>
            <c:bubble3D val="0"/>
            <c:spPr>
              <a:solidFill>
                <a:schemeClr val="accent4">
                  <a:lumMod val="80000"/>
                </a:schemeClr>
              </a:solidFill>
              <a:ln>
                <a:noFill/>
              </a:ln>
              <a:effectLst/>
            </c:spPr>
            <c:extLst>
              <c:ext xmlns:c16="http://schemas.microsoft.com/office/drawing/2014/chart" uri="{C3380CC4-5D6E-409C-BE32-E72D297353CC}">
                <c16:uniqueId val="{0000002B-CF2A-407A-9ED4-C2A0A2E89EFB}"/>
              </c:ext>
            </c:extLst>
          </c:dPt>
          <c:dPt>
            <c:idx val="22"/>
            <c:invertIfNegative val="0"/>
            <c:bubble3D val="0"/>
            <c:spPr>
              <a:solidFill>
                <a:schemeClr val="accent5">
                  <a:lumMod val="80000"/>
                </a:schemeClr>
              </a:solidFill>
              <a:ln>
                <a:noFill/>
              </a:ln>
              <a:effectLst/>
            </c:spPr>
            <c:extLst>
              <c:ext xmlns:c16="http://schemas.microsoft.com/office/drawing/2014/chart" uri="{C3380CC4-5D6E-409C-BE32-E72D297353CC}">
                <c16:uniqueId val="{0000002D-CF2A-407A-9ED4-C2A0A2E89EFB}"/>
              </c:ext>
            </c:extLst>
          </c:dPt>
          <c:dPt>
            <c:idx val="23"/>
            <c:invertIfNegative val="0"/>
            <c:bubble3D val="0"/>
            <c:spPr>
              <a:solidFill>
                <a:schemeClr val="accent6">
                  <a:lumMod val="80000"/>
                </a:schemeClr>
              </a:solidFill>
              <a:ln>
                <a:noFill/>
              </a:ln>
              <a:effectLst/>
            </c:spPr>
            <c:extLst>
              <c:ext xmlns:c16="http://schemas.microsoft.com/office/drawing/2014/chart" uri="{C3380CC4-5D6E-409C-BE32-E72D297353CC}">
                <c16:uniqueId val="{0000002F-CF2A-407A-9ED4-C2A0A2E89EFB}"/>
              </c:ext>
            </c:extLst>
          </c:dPt>
          <c:dPt>
            <c:idx val="24"/>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31-CF2A-407A-9ED4-C2A0A2E89EFB}"/>
              </c:ext>
            </c:extLst>
          </c:dPt>
          <c:dPt>
            <c:idx val="25"/>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33-CF2A-407A-9ED4-C2A0A2E89EFB}"/>
              </c:ext>
            </c:extLst>
          </c:dPt>
          <c:dPt>
            <c:idx val="26"/>
            <c:invertIfNegative val="0"/>
            <c:bubble3D val="0"/>
            <c:spPr>
              <a:solidFill>
                <a:schemeClr val="accent3">
                  <a:lumMod val="60000"/>
                  <a:lumOff val="40000"/>
                </a:schemeClr>
              </a:solidFill>
              <a:ln>
                <a:noFill/>
              </a:ln>
              <a:effectLst/>
            </c:spPr>
            <c:extLst>
              <c:ext xmlns:c16="http://schemas.microsoft.com/office/drawing/2014/chart" uri="{C3380CC4-5D6E-409C-BE32-E72D297353CC}">
                <c16:uniqueId val="{00000035-CF2A-407A-9ED4-C2A0A2E89EFB}"/>
              </c:ext>
            </c:extLst>
          </c:dPt>
          <c:dPt>
            <c:idx val="27"/>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37-CF2A-407A-9ED4-C2A0A2E89EFB}"/>
              </c:ext>
            </c:extLst>
          </c:dPt>
          <c:dPt>
            <c:idx val="28"/>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39-CF2A-407A-9ED4-C2A0A2E89EFB}"/>
              </c:ext>
            </c:extLst>
          </c:dPt>
          <c:dPt>
            <c:idx val="29"/>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3B-CF2A-407A-9ED4-C2A0A2E89EFB}"/>
              </c:ext>
            </c:extLst>
          </c:dPt>
          <c:dPt>
            <c:idx val="30"/>
            <c:invertIfNegative val="0"/>
            <c:bubble3D val="0"/>
            <c:spPr>
              <a:solidFill>
                <a:schemeClr val="accent1">
                  <a:lumMod val="50000"/>
                </a:schemeClr>
              </a:solidFill>
              <a:ln>
                <a:noFill/>
              </a:ln>
              <a:effectLst/>
            </c:spPr>
            <c:extLst>
              <c:ext xmlns:c16="http://schemas.microsoft.com/office/drawing/2014/chart" uri="{C3380CC4-5D6E-409C-BE32-E72D297353CC}">
                <c16:uniqueId val="{0000003D-CF2A-407A-9ED4-C2A0A2E89EFB}"/>
              </c:ext>
            </c:extLst>
          </c:dPt>
          <c:dPt>
            <c:idx val="31"/>
            <c:invertIfNegative val="0"/>
            <c:bubble3D val="0"/>
            <c:spPr>
              <a:solidFill>
                <a:schemeClr val="accent2">
                  <a:lumMod val="50000"/>
                </a:schemeClr>
              </a:solidFill>
              <a:ln>
                <a:noFill/>
              </a:ln>
              <a:effectLst/>
            </c:spPr>
            <c:extLst>
              <c:ext xmlns:c16="http://schemas.microsoft.com/office/drawing/2014/chart" uri="{C3380CC4-5D6E-409C-BE32-E72D297353CC}">
                <c16:uniqueId val="{0000003F-CF2A-407A-9ED4-C2A0A2E89EFB}"/>
              </c:ext>
            </c:extLst>
          </c:dPt>
          <c:dPt>
            <c:idx val="32"/>
            <c:invertIfNegative val="0"/>
            <c:bubble3D val="0"/>
            <c:spPr>
              <a:solidFill>
                <a:schemeClr val="accent3">
                  <a:lumMod val="50000"/>
                </a:schemeClr>
              </a:solidFill>
              <a:ln>
                <a:noFill/>
              </a:ln>
              <a:effectLst/>
            </c:spPr>
            <c:extLst>
              <c:ext xmlns:c16="http://schemas.microsoft.com/office/drawing/2014/chart" uri="{C3380CC4-5D6E-409C-BE32-E72D297353CC}">
                <c16:uniqueId val="{00000041-CF2A-407A-9ED4-C2A0A2E89EFB}"/>
              </c:ext>
            </c:extLst>
          </c:dPt>
          <c:dPt>
            <c:idx val="33"/>
            <c:invertIfNegative val="0"/>
            <c:bubble3D val="0"/>
            <c:spPr>
              <a:solidFill>
                <a:schemeClr val="accent4">
                  <a:lumMod val="50000"/>
                </a:schemeClr>
              </a:solidFill>
              <a:ln>
                <a:noFill/>
              </a:ln>
              <a:effectLst/>
            </c:spPr>
            <c:extLst>
              <c:ext xmlns:c16="http://schemas.microsoft.com/office/drawing/2014/chart" uri="{C3380CC4-5D6E-409C-BE32-E72D297353CC}">
                <c16:uniqueId val="{00000043-CF2A-407A-9ED4-C2A0A2E89EFB}"/>
              </c:ext>
            </c:extLst>
          </c:dPt>
          <c:dPt>
            <c:idx val="34"/>
            <c:invertIfNegative val="0"/>
            <c:bubble3D val="0"/>
            <c:spPr>
              <a:solidFill>
                <a:schemeClr val="accent5">
                  <a:lumMod val="50000"/>
                </a:schemeClr>
              </a:solidFill>
              <a:ln>
                <a:noFill/>
              </a:ln>
              <a:effectLst/>
            </c:spPr>
            <c:extLst>
              <c:ext xmlns:c16="http://schemas.microsoft.com/office/drawing/2014/chart" uri="{C3380CC4-5D6E-409C-BE32-E72D297353CC}">
                <c16:uniqueId val="{00000045-CF2A-407A-9ED4-C2A0A2E89EFB}"/>
              </c:ext>
            </c:extLst>
          </c:dPt>
          <c:dPt>
            <c:idx val="35"/>
            <c:invertIfNegative val="0"/>
            <c:bubble3D val="0"/>
            <c:spPr>
              <a:solidFill>
                <a:schemeClr val="accent6">
                  <a:lumMod val="50000"/>
                </a:schemeClr>
              </a:solidFill>
              <a:ln>
                <a:noFill/>
              </a:ln>
              <a:effectLst/>
            </c:spPr>
            <c:extLst>
              <c:ext xmlns:c16="http://schemas.microsoft.com/office/drawing/2014/chart" uri="{C3380CC4-5D6E-409C-BE32-E72D297353CC}">
                <c16:uniqueId val="{00000047-CF2A-407A-9ED4-C2A0A2E89EFB}"/>
              </c:ext>
            </c:extLst>
          </c:dPt>
          <c:dPt>
            <c:idx val="36"/>
            <c:invertIfNegative val="0"/>
            <c:bubble3D val="0"/>
            <c:spPr>
              <a:solidFill>
                <a:schemeClr val="accent1">
                  <a:lumMod val="70000"/>
                  <a:lumOff val="30000"/>
                </a:schemeClr>
              </a:solidFill>
              <a:ln>
                <a:noFill/>
              </a:ln>
              <a:effectLst/>
            </c:spPr>
            <c:extLst>
              <c:ext xmlns:c16="http://schemas.microsoft.com/office/drawing/2014/chart" uri="{C3380CC4-5D6E-409C-BE32-E72D297353CC}">
                <c16:uniqueId val="{00000049-CF2A-407A-9ED4-C2A0A2E89EFB}"/>
              </c:ext>
            </c:extLst>
          </c:dPt>
          <c:dPt>
            <c:idx val="37"/>
            <c:invertIfNegative val="0"/>
            <c:bubble3D val="0"/>
            <c:spPr>
              <a:solidFill>
                <a:schemeClr val="accent2">
                  <a:lumMod val="70000"/>
                  <a:lumOff val="30000"/>
                </a:schemeClr>
              </a:solidFill>
              <a:ln>
                <a:noFill/>
              </a:ln>
              <a:effectLst/>
            </c:spPr>
            <c:extLst>
              <c:ext xmlns:c16="http://schemas.microsoft.com/office/drawing/2014/chart" uri="{C3380CC4-5D6E-409C-BE32-E72D297353CC}">
                <c16:uniqueId val="{0000004B-CF2A-407A-9ED4-C2A0A2E89EFB}"/>
              </c:ext>
            </c:extLst>
          </c:dPt>
          <c:dPt>
            <c:idx val="38"/>
            <c:invertIfNegative val="0"/>
            <c:bubble3D val="0"/>
            <c:spPr>
              <a:solidFill>
                <a:schemeClr val="accent3">
                  <a:lumMod val="70000"/>
                  <a:lumOff val="30000"/>
                </a:schemeClr>
              </a:solidFill>
              <a:ln>
                <a:noFill/>
              </a:ln>
              <a:effectLst/>
            </c:spPr>
            <c:extLst>
              <c:ext xmlns:c16="http://schemas.microsoft.com/office/drawing/2014/chart" uri="{C3380CC4-5D6E-409C-BE32-E72D297353CC}">
                <c16:uniqueId val="{0000004D-CF2A-407A-9ED4-C2A0A2E89EFB}"/>
              </c:ext>
            </c:extLst>
          </c:dPt>
          <c:dPt>
            <c:idx val="39"/>
            <c:invertIfNegative val="0"/>
            <c:bubble3D val="0"/>
            <c:spPr>
              <a:solidFill>
                <a:schemeClr val="accent4">
                  <a:lumMod val="70000"/>
                  <a:lumOff val="30000"/>
                </a:schemeClr>
              </a:solidFill>
              <a:ln>
                <a:noFill/>
              </a:ln>
              <a:effectLst/>
            </c:spPr>
            <c:extLst>
              <c:ext xmlns:c16="http://schemas.microsoft.com/office/drawing/2014/chart" uri="{C3380CC4-5D6E-409C-BE32-E72D297353CC}">
                <c16:uniqueId val="{0000004F-CF2A-407A-9ED4-C2A0A2E89EFB}"/>
              </c:ext>
            </c:extLst>
          </c:dPt>
          <c:dPt>
            <c:idx val="40"/>
            <c:invertIfNegative val="0"/>
            <c:bubble3D val="0"/>
            <c:spPr>
              <a:solidFill>
                <a:schemeClr val="accent5">
                  <a:lumMod val="70000"/>
                  <a:lumOff val="30000"/>
                </a:schemeClr>
              </a:solidFill>
              <a:ln>
                <a:noFill/>
              </a:ln>
              <a:effectLst/>
            </c:spPr>
            <c:extLst>
              <c:ext xmlns:c16="http://schemas.microsoft.com/office/drawing/2014/chart" uri="{C3380CC4-5D6E-409C-BE32-E72D297353CC}">
                <c16:uniqueId val="{00000051-CF2A-407A-9ED4-C2A0A2E89EFB}"/>
              </c:ext>
            </c:extLst>
          </c:dPt>
          <c:dPt>
            <c:idx val="41"/>
            <c:invertIfNegative val="0"/>
            <c:bubble3D val="0"/>
            <c:spPr>
              <a:solidFill>
                <a:schemeClr val="accent6">
                  <a:lumMod val="70000"/>
                  <a:lumOff val="30000"/>
                </a:schemeClr>
              </a:solidFill>
              <a:ln>
                <a:noFill/>
              </a:ln>
              <a:effectLst/>
            </c:spPr>
            <c:extLst>
              <c:ext xmlns:c16="http://schemas.microsoft.com/office/drawing/2014/chart" uri="{C3380CC4-5D6E-409C-BE32-E72D297353CC}">
                <c16:uniqueId val="{00000053-CF2A-407A-9ED4-C2A0A2E89EFB}"/>
              </c:ext>
            </c:extLst>
          </c:dPt>
          <c:dPt>
            <c:idx val="42"/>
            <c:invertIfNegative val="0"/>
            <c:bubble3D val="0"/>
            <c:spPr>
              <a:solidFill>
                <a:schemeClr val="accent1">
                  <a:lumMod val="70000"/>
                </a:schemeClr>
              </a:solidFill>
              <a:ln>
                <a:noFill/>
              </a:ln>
              <a:effectLst/>
            </c:spPr>
            <c:extLst>
              <c:ext xmlns:c16="http://schemas.microsoft.com/office/drawing/2014/chart" uri="{C3380CC4-5D6E-409C-BE32-E72D297353CC}">
                <c16:uniqueId val="{00000055-CF2A-407A-9ED4-C2A0A2E89EFB}"/>
              </c:ext>
            </c:extLst>
          </c:dPt>
          <c:dPt>
            <c:idx val="43"/>
            <c:invertIfNegative val="0"/>
            <c:bubble3D val="0"/>
            <c:spPr>
              <a:solidFill>
                <a:schemeClr val="accent2">
                  <a:lumMod val="70000"/>
                </a:schemeClr>
              </a:solidFill>
              <a:ln>
                <a:noFill/>
              </a:ln>
              <a:effectLst/>
            </c:spPr>
            <c:extLst>
              <c:ext xmlns:c16="http://schemas.microsoft.com/office/drawing/2014/chart" uri="{C3380CC4-5D6E-409C-BE32-E72D297353CC}">
                <c16:uniqueId val="{00000057-CF2A-407A-9ED4-C2A0A2E89EFB}"/>
              </c:ext>
            </c:extLst>
          </c:dPt>
          <c:dPt>
            <c:idx val="44"/>
            <c:invertIfNegative val="0"/>
            <c:bubble3D val="0"/>
            <c:spPr>
              <a:solidFill>
                <a:schemeClr val="accent3">
                  <a:lumMod val="70000"/>
                </a:schemeClr>
              </a:solidFill>
              <a:ln>
                <a:noFill/>
              </a:ln>
              <a:effectLst/>
            </c:spPr>
            <c:extLst>
              <c:ext xmlns:c16="http://schemas.microsoft.com/office/drawing/2014/chart" uri="{C3380CC4-5D6E-409C-BE32-E72D297353CC}">
                <c16:uniqueId val="{00000059-CF2A-407A-9ED4-C2A0A2E89EFB}"/>
              </c:ext>
            </c:extLst>
          </c:dPt>
          <c:dPt>
            <c:idx val="45"/>
            <c:invertIfNegative val="0"/>
            <c:bubble3D val="0"/>
            <c:spPr>
              <a:solidFill>
                <a:schemeClr val="accent4">
                  <a:lumMod val="70000"/>
                </a:schemeClr>
              </a:solidFill>
              <a:ln>
                <a:noFill/>
              </a:ln>
              <a:effectLst/>
            </c:spPr>
            <c:extLst>
              <c:ext xmlns:c16="http://schemas.microsoft.com/office/drawing/2014/chart" uri="{C3380CC4-5D6E-409C-BE32-E72D297353CC}">
                <c16:uniqueId val="{0000005B-CF2A-407A-9ED4-C2A0A2E89EFB}"/>
              </c:ext>
            </c:extLst>
          </c:dPt>
          <c:cat>
            <c:strRef>
              <c:f>'[工作簿new(1).xlsx]Sheet1'!$A$2:$A$47</c:f>
              <c:strCache>
                <c:ptCount val="46"/>
                <c:pt idx="0">
                  <c:v>女装</c:v>
                </c:pt>
                <c:pt idx="1">
                  <c:v>黑色</c:v>
                </c:pt>
                <c:pt idx="2">
                  <c:v>男装</c:v>
                </c:pt>
                <c:pt idx="3">
                  <c:v>纯色</c:v>
                </c:pt>
                <c:pt idx="4">
                  <c:v>童装</c:v>
                </c:pt>
                <c:pt idx="5">
                  <c:v>加厚</c:v>
                </c:pt>
                <c:pt idx="6">
                  <c:v>蓝色</c:v>
                </c:pt>
                <c:pt idx="7">
                  <c:v>鞋</c:v>
                </c:pt>
                <c:pt idx="8">
                  <c:v>针织衫</c:v>
                </c:pt>
                <c:pt idx="9">
                  <c:v>T恤</c:v>
                </c:pt>
                <c:pt idx="10">
                  <c:v>裤 </c:v>
                </c:pt>
                <c:pt idx="11">
                  <c:v>羽绒服</c:v>
                </c:pt>
                <c:pt idx="12">
                  <c:v>微弹 </c:v>
                </c:pt>
                <c:pt idx="13">
                  <c:v>衬衫 </c:v>
                </c:pt>
                <c:pt idx="14">
                  <c:v>牛仔裤</c:v>
                </c:pt>
                <c:pt idx="15">
                  <c:v>绒裤</c:v>
                </c:pt>
                <c:pt idx="16">
                  <c:v>帆布鞋</c:v>
                </c:pt>
                <c:pt idx="17">
                  <c:v>仿皮皮衣</c:v>
                </c:pt>
                <c:pt idx="18">
                  <c:v>马甲 </c:v>
                </c:pt>
                <c:pt idx="19">
                  <c:v>呢大衣 </c:v>
                </c:pt>
                <c:pt idx="20">
                  <c:v>单排扣 </c:v>
                </c:pt>
                <c:pt idx="21">
                  <c:v>打底 </c:v>
                </c:pt>
                <c:pt idx="22">
                  <c:v>加绒 </c:v>
                </c:pt>
                <c:pt idx="23">
                  <c:v>米</c:v>
                </c:pt>
                <c:pt idx="24">
                  <c:v>黄色 </c:v>
                </c:pt>
                <c:pt idx="25">
                  <c:v>工装鞋 </c:v>
                </c:pt>
                <c:pt idx="26">
                  <c:v>粉色 </c:v>
                </c:pt>
                <c:pt idx="27">
                  <c:v>卡通动漫</c:v>
                </c:pt>
                <c:pt idx="28">
                  <c:v>皮草 </c:v>
                </c:pt>
                <c:pt idx="29">
                  <c:v>POLO衫 </c:v>
                </c:pt>
                <c:pt idx="30">
                  <c:v>厚款 </c:v>
                </c:pt>
                <c:pt idx="31">
                  <c:v>藏青色</c:v>
                </c:pt>
                <c:pt idx="32">
                  <c:v>紫色 </c:v>
                </c:pt>
                <c:pt idx="33">
                  <c:v>雪纺衫 </c:v>
                </c:pt>
                <c:pt idx="34">
                  <c:v>羊毛 </c:v>
                </c:pt>
                <c:pt idx="35">
                  <c:v>大衣</c:v>
                </c:pt>
                <c:pt idx="36">
                  <c:v>弹力</c:v>
                </c:pt>
                <c:pt idx="37">
                  <c:v>保暖 </c:v>
                </c:pt>
                <c:pt idx="38">
                  <c:v>酒 </c:v>
                </c:pt>
                <c:pt idx="39">
                  <c:v>卫裤 </c:v>
                </c:pt>
                <c:pt idx="40">
                  <c:v>条纹</c:v>
                </c:pt>
                <c:pt idx="41">
                  <c:v>粉红色 </c:v>
                </c:pt>
                <c:pt idx="42">
                  <c:v>印花</c:v>
                </c:pt>
                <c:pt idx="43">
                  <c:v>山羊绒</c:v>
                </c:pt>
                <c:pt idx="44">
                  <c:v>高弹力</c:v>
                </c:pt>
                <c:pt idx="45">
                  <c:v>双排扣</c:v>
                </c:pt>
              </c:strCache>
            </c:strRef>
          </c:cat>
          <c:val>
            <c:numRef>
              <c:f>'[工作簿new(1).xlsx]Sheet1'!$B$2:$B$47</c:f>
              <c:numCache>
                <c:formatCode>General</c:formatCode>
                <c:ptCount val="46"/>
                <c:pt idx="0">
                  <c:v>3086</c:v>
                </c:pt>
                <c:pt idx="1">
                  <c:v>2914</c:v>
                </c:pt>
                <c:pt idx="2">
                  <c:v>2259</c:v>
                </c:pt>
                <c:pt idx="3">
                  <c:v>1986</c:v>
                </c:pt>
                <c:pt idx="4">
                  <c:v>1692</c:v>
                </c:pt>
                <c:pt idx="5">
                  <c:v>1093</c:v>
                </c:pt>
                <c:pt idx="6">
                  <c:v>1022</c:v>
                </c:pt>
                <c:pt idx="7">
                  <c:v>643</c:v>
                </c:pt>
                <c:pt idx="8">
                  <c:v>638</c:v>
                </c:pt>
                <c:pt idx="9">
                  <c:v>624</c:v>
                </c:pt>
                <c:pt idx="10">
                  <c:v>573</c:v>
                </c:pt>
                <c:pt idx="11">
                  <c:v>510</c:v>
                </c:pt>
                <c:pt idx="12">
                  <c:v>364</c:v>
                </c:pt>
                <c:pt idx="13">
                  <c:v>350</c:v>
                </c:pt>
                <c:pt idx="14">
                  <c:v>330</c:v>
                </c:pt>
                <c:pt idx="15">
                  <c:v>324</c:v>
                </c:pt>
                <c:pt idx="16">
                  <c:v>318</c:v>
                </c:pt>
                <c:pt idx="17">
                  <c:v>311</c:v>
                </c:pt>
                <c:pt idx="18">
                  <c:v>302</c:v>
                </c:pt>
                <c:pt idx="19">
                  <c:v>293</c:v>
                </c:pt>
                <c:pt idx="20">
                  <c:v>271</c:v>
                </c:pt>
                <c:pt idx="21">
                  <c:v>266</c:v>
                </c:pt>
                <c:pt idx="22">
                  <c:v>242</c:v>
                </c:pt>
                <c:pt idx="23">
                  <c:v>236</c:v>
                </c:pt>
                <c:pt idx="24">
                  <c:v>203</c:v>
                </c:pt>
                <c:pt idx="25">
                  <c:v>197</c:v>
                </c:pt>
                <c:pt idx="26">
                  <c:v>196</c:v>
                </c:pt>
                <c:pt idx="27">
                  <c:v>189</c:v>
                </c:pt>
                <c:pt idx="28">
                  <c:v>187</c:v>
                </c:pt>
                <c:pt idx="29">
                  <c:v>182</c:v>
                </c:pt>
                <c:pt idx="30">
                  <c:v>179</c:v>
                </c:pt>
                <c:pt idx="31">
                  <c:v>169</c:v>
                </c:pt>
                <c:pt idx="32">
                  <c:v>162</c:v>
                </c:pt>
                <c:pt idx="33">
                  <c:v>94</c:v>
                </c:pt>
                <c:pt idx="34">
                  <c:v>86</c:v>
                </c:pt>
                <c:pt idx="35">
                  <c:v>81</c:v>
                </c:pt>
                <c:pt idx="36">
                  <c:v>77</c:v>
                </c:pt>
                <c:pt idx="37">
                  <c:v>74</c:v>
                </c:pt>
                <c:pt idx="38">
                  <c:v>73</c:v>
                </c:pt>
                <c:pt idx="39">
                  <c:v>73</c:v>
                </c:pt>
                <c:pt idx="40">
                  <c:v>54</c:v>
                </c:pt>
                <c:pt idx="41">
                  <c:v>53</c:v>
                </c:pt>
                <c:pt idx="42">
                  <c:v>52</c:v>
                </c:pt>
                <c:pt idx="43">
                  <c:v>51</c:v>
                </c:pt>
                <c:pt idx="44">
                  <c:v>50</c:v>
                </c:pt>
                <c:pt idx="45">
                  <c:v>41</c:v>
                </c:pt>
              </c:numCache>
            </c:numRef>
          </c:val>
          <c:extLst>
            <c:ext xmlns:c16="http://schemas.microsoft.com/office/drawing/2014/chart" uri="{C3380CC4-5D6E-409C-BE32-E72D297353CC}">
              <c16:uniqueId val="{0000005C-CF2A-407A-9ED4-C2A0A2E89EFB}"/>
            </c:ext>
          </c:extLst>
        </c:ser>
        <c:dLbls>
          <c:showLegendKey val="0"/>
          <c:showVal val="0"/>
          <c:showCatName val="0"/>
          <c:showSerName val="0"/>
          <c:showPercent val="0"/>
          <c:showBubbleSize val="0"/>
        </c:dLbls>
        <c:gapWidth val="219"/>
        <c:overlap val="-27"/>
        <c:axId val="969037349"/>
        <c:axId val="249843103"/>
      </c:barChart>
      <c:catAx>
        <c:axId val="969037349"/>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3600000" spcFirstLastPara="1" vertOverflow="ellipsis" wrap="square" anchor="ctr" anchorCtr="1"/>
          <a:lstStyle/>
          <a:p>
            <a:pPr>
              <a:defRPr lang="zh-CN" sz="900" b="0" i="0" u="none" strike="noStrike" kern="1200" baseline="0">
                <a:solidFill>
                  <a:schemeClr val="bg1"/>
                </a:solidFill>
                <a:latin typeface="微软雅黑" panose="020B0503020204020204" charset="-122"/>
                <a:ea typeface="微软雅黑" panose="020B0503020204020204" charset="-122"/>
                <a:cs typeface="+mn-cs"/>
              </a:defRPr>
            </a:pPr>
            <a:endParaRPr lang="zh-CN"/>
          </a:p>
        </c:txPr>
        <c:crossAx val="249843103"/>
        <c:crosses val="autoZero"/>
        <c:auto val="1"/>
        <c:lblAlgn val="ctr"/>
        <c:lblOffset val="100"/>
        <c:noMultiLvlLbl val="0"/>
      </c:catAx>
      <c:valAx>
        <c:axId val="249843103"/>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bg1"/>
                </a:solidFill>
                <a:latin typeface="微软雅黑" panose="020B0503020204020204" charset="-122"/>
                <a:ea typeface="微软雅黑" panose="020B0503020204020204" charset="-122"/>
                <a:cs typeface="+mn-cs"/>
              </a:defRPr>
            </a:pPr>
            <a:endParaRPr lang="zh-CN"/>
          </a:p>
        </c:txPr>
        <c:crossAx val="969037349"/>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zh-CN">
          <a:solidFill>
            <a:schemeClr val="bg1"/>
          </a:solidFill>
          <a:latin typeface="微软雅黑" panose="020B0503020204020204" charset="-122"/>
          <a:ea typeface="微软雅黑" panose="020B0503020204020204" charset="-122"/>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0.96385</cdr:x>
      <cdr:y>0.80291</cdr:y>
    </cdr:from>
    <cdr:to>
      <cdr:x>0.98654</cdr:x>
      <cdr:y>0.87825</cdr:y>
    </cdr:to>
    <cdr:sp macro="" textlink="">
      <cdr:nvSpPr>
        <cdr:cNvPr id="2" name="文本框 1">
          <a:extLst xmlns:a="http://schemas.openxmlformats.org/drawingml/2006/main">
            <a:ext uri="{FF2B5EF4-FFF2-40B4-BE49-F238E27FC236}">
              <a16:creationId xmlns:a16="http://schemas.microsoft.com/office/drawing/2014/main" id="{81FFE25E-10A8-5774-FD56-DF1084133738}"/>
            </a:ext>
          </a:extLst>
        </cdr:cNvPr>
        <cdr:cNvSpPr txBox="1"/>
      </cdr:nvSpPr>
      <cdr:spPr>
        <a:xfrm xmlns:a="http://schemas.openxmlformats.org/drawingml/2006/main">
          <a:off x="9065366" y="2514715"/>
          <a:ext cx="213360" cy="235962"/>
        </a:xfrm>
        <a:prstGeom xmlns:a="http://schemas.openxmlformats.org/drawingml/2006/main" prst="rect">
          <a:avLst/>
        </a:prstGeom>
        <a:noFill xmlns:a="http://schemas.openxmlformats.org/drawingml/2006/main"/>
        <a:ln xmlns:a="http://schemas.openxmlformats.org/drawingml/2006/main" w="3175" cap="flat">
          <a:noFill/>
          <a:miter lim="400000"/>
        </a:ln>
      </cdr:spPr>
      <cdr:style>
        <a:lnRef xmlns:a="http://schemas.openxmlformats.org/drawingml/2006/main" idx="0">
          <a:srgbClr val="FFFFFF"/>
        </a:lnRef>
        <a:fillRef xmlns:a="http://schemas.openxmlformats.org/drawingml/2006/main" idx="0">
          <a:srgbClr val="FFFFFF"/>
        </a:fillRef>
        <a:effectRef xmlns:a="http://schemas.openxmlformats.org/drawingml/2006/main" idx="0">
          <a:srgbClr val="FFFFFF"/>
        </a:effectRef>
        <a:fontRef xmlns:a="http://schemas.openxmlformats.org/drawingml/2006/main" idx="none"/>
      </cdr:style>
      <cdr:txBody>
        <a:bodyPr xmlns:a="http://schemas.openxmlformats.org/drawingml/2006/main" rot="0" spcFirstLastPara="1" vertOverflow="clip" horzOverflow="overflow" vert="horz" wrap="square" lIns="25400" tIns="25400" rIns="25400" bIns="25400" numCol="1" spcCol="38100" rtlCol="0" anchor="ctr">
          <a:spAutoFit/>
        </a:bodyPr>
        <a:lstStyle xmlns:a="http://schemas.openxmlformats.org/drawingml/2006/main"/>
        <a:p xmlns:a="http://schemas.openxmlformats.org/drawingml/2006/main">
          <a:pPr marL="0" marR="0" indent="0" algn="ctr" defTabSz="1218565" rtl="0" fontAlgn="auto" latinLnBrk="0" hangingPunct="0">
            <a:lnSpc>
              <a:spcPct val="100000"/>
            </a:lnSpc>
            <a:spcBef>
              <a:spcPts val="0"/>
            </a:spcBef>
            <a:spcAft>
              <a:spcPts val="0"/>
            </a:spcAft>
            <a:buClrTx/>
            <a:buSzTx/>
            <a:buFontTx/>
            <a:buNone/>
          </a:pPr>
          <a:r>
            <a:rPr kumimoji="0" lang="en-US" altLang="zh-CN" sz="1200" b="1" i="0" u="none" strike="noStrike" cap="none" spc="0" normalizeH="0" baseline="0" dirty="0">
              <a:ln>
                <a:noFill/>
              </a:ln>
              <a:solidFill>
                <a:schemeClr val="bg1"/>
              </a:solidFill>
              <a:effectLst/>
              <a:uFillTx/>
              <a:latin typeface="+mn-lt"/>
              <a:ea typeface="+mn-ea"/>
              <a:cs typeface="+mn-cs"/>
              <a:sym typeface="Helvetica Neue" panose="02000503000000020004"/>
            </a:rPr>
            <a:t>…</a:t>
          </a:r>
          <a:endParaRPr kumimoji="0" lang="zh-CN" altLang="en-US" sz="1200" b="1" i="0" u="none" strike="noStrike" cap="none" spc="0" normalizeH="0" baseline="0" dirty="0">
            <a:ln>
              <a:noFill/>
            </a:ln>
            <a:solidFill>
              <a:schemeClr val="bg1"/>
            </a:solidFill>
            <a:effectLst/>
            <a:uFillTx/>
            <a:latin typeface="+mn-lt"/>
            <a:ea typeface="+mn-ea"/>
            <a:cs typeface="+mn-cs"/>
            <a:sym typeface="Helvetica Neue" panose="02000503000000020004"/>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sym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sym typeface="微软雅黑" panose="020B0503020204020204" charset="-122"/>
              </a:rPr>
              <a:t>2024/4/7</a:t>
            </a:fld>
            <a:endParaRPr lang="zh-CN" altLang="en-US">
              <a:sym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sym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sym typeface="微软雅黑" panose="020B0503020204020204" charset="-122"/>
              </a:rPr>
              <a:t>‹#›</a:t>
            </a:fld>
            <a:endParaRPr lang="zh-CN" altLang="en-US">
              <a:sym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solidFill>
                  <a:schemeClr val="bg1"/>
                </a:solidFill>
                <a:effectLst/>
                <a:latin typeface="微软雅黑" panose="020B0503020204020204" charset="-122"/>
                <a:ea typeface="微软雅黑" panose="020B0503020204020204" charset="-122"/>
                <a:sym typeface="+mn-ea"/>
              </a:rPr>
              <a:t>在京东电商零售场景下的海量商品的图文数据下，根据商品图片与商品标题在整体以及商品关键属性上的关联程度来判断两者是否匹配。</a:t>
            </a:r>
            <a:endParaRPr lang="zh-CN" altLang="en-US" dirty="0">
              <a:latin typeface="微软雅黑" panose="020B0503020204020204" charset="-122"/>
              <a:ea typeface="微软雅黑" panose="020B050302020402020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多分类模型和二分类模型是不能直接融合在一起的，因为他们的输出维度不一样。</a:t>
            </a:r>
            <a:endParaRPr lang="en-US" altLang="zh-CN" dirty="0"/>
          </a:p>
          <a:p>
            <a:r>
              <a:rPr lang="zh-CN" altLang="en-US" dirty="0"/>
              <a:t>对于多分类模型，我们可以采用对立概率计算公式将其输出转换成二分类模型的输出格式。</a:t>
            </a:r>
            <a:endParaRPr lang="en-US" altLang="zh-CN" dirty="0"/>
          </a:p>
          <a:p>
            <a:r>
              <a:rPr lang="zh-CN" altLang="en-US" dirty="0"/>
              <a:t>然后再进行融合。</a:t>
            </a:r>
          </a:p>
        </p:txBody>
      </p:sp>
    </p:spTree>
    <p:extLst>
      <p:ext uri="{BB962C8B-B14F-4D97-AF65-F5344CB8AC3E}">
        <p14:creationId xmlns:p14="http://schemas.microsoft.com/office/powerpoint/2010/main" val="2963335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6</a:t>
            </a:r>
            <a:r>
              <a:rPr lang="zh-CN" altLang="en-US" dirty="0"/>
              <a:t>种模型分为</a:t>
            </a:r>
            <a:r>
              <a:rPr lang="en-US" altLang="zh-CN" dirty="0"/>
              <a:t>3</a:t>
            </a:r>
            <a:r>
              <a:rPr lang="zh-CN" altLang="en-US" dirty="0"/>
              <a:t>种架构。</a:t>
            </a:r>
            <a:endParaRPr lang="en-US" altLang="zh-CN" dirty="0"/>
          </a:p>
          <a:p>
            <a:r>
              <a:rPr lang="en-US" altLang="zh-CN" dirty="0" err="1"/>
              <a:t>BertConcat</a:t>
            </a:r>
            <a:r>
              <a:rPr lang="zh-CN" altLang="en-US" dirty="0"/>
              <a:t>，将标题特征和图像特征拼接在一起。</a:t>
            </a:r>
            <a:endParaRPr lang="en-US" altLang="zh-CN" dirty="0"/>
          </a:p>
          <a:p>
            <a:pPr marL="0" marR="0" lvl="0" indent="0" defTabSz="457200" eaLnBrk="1" fontAlgn="auto" latinLnBrk="0" hangingPunct="1">
              <a:lnSpc>
                <a:spcPct val="118000"/>
              </a:lnSpc>
              <a:spcBef>
                <a:spcPts val="0"/>
              </a:spcBef>
              <a:spcAft>
                <a:spcPts val="0"/>
              </a:spcAft>
              <a:buClrTx/>
              <a:buSzTx/>
              <a:buFontTx/>
              <a:buNone/>
              <a:tabLst/>
              <a:defRPr/>
            </a:pPr>
            <a:r>
              <a:rPr lang="en-US" altLang="zh-CN" dirty="0" err="1"/>
              <a:t>BertLSTM</a:t>
            </a:r>
            <a:r>
              <a:rPr lang="zh-CN" altLang="en-US" dirty="0"/>
              <a:t>，基于</a:t>
            </a:r>
            <a:r>
              <a:rPr lang="en-US" altLang="zh-CN" dirty="0"/>
              <a:t>LSTM</a:t>
            </a:r>
            <a:r>
              <a:rPr lang="zh-CN" altLang="en-US" dirty="0"/>
              <a:t>建模标题特征和图像特征，为增加模型多样性，</a:t>
            </a:r>
            <a:r>
              <a:rPr lang="en-US" altLang="zh-CN" dirty="0" err="1"/>
              <a:t>BertLSTM</a:t>
            </a:r>
            <a:r>
              <a:rPr lang="zh-CN" altLang="en-US" dirty="0"/>
              <a:t>采用多分类的形式。</a:t>
            </a:r>
            <a:endParaRPr lang="en-US" altLang="zh-CN" dirty="0"/>
          </a:p>
          <a:p>
            <a:pPr marL="0" marR="0" lvl="0" indent="0" defTabSz="457200" eaLnBrk="1" fontAlgn="auto" latinLnBrk="0" hangingPunct="1">
              <a:lnSpc>
                <a:spcPct val="118000"/>
              </a:lnSpc>
              <a:spcBef>
                <a:spcPts val="0"/>
              </a:spcBef>
              <a:spcAft>
                <a:spcPts val="0"/>
              </a:spcAft>
              <a:buClrTx/>
              <a:buSzTx/>
              <a:buFontTx/>
              <a:buNone/>
              <a:tabLst/>
              <a:defRPr/>
            </a:pPr>
            <a:r>
              <a:rPr lang="zh-CN" altLang="en-US" dirty="0"/>
              <a:t>多模态</a:t>
            </a:r>
            <a:r>
              <a:rPr lang="en-US" altLang="zh-CN" dirty="0"/>
              <a:t>Bert</a:t>
            </a:r>
            <a:r>
              <a:rPr lang="zh-CN" altLang="en-US" dirty="0"/>
              <a:t>模型，将</a:t>
            </a:r>
            <a:r>
              <a:rPr lang="zh-CN" altLang="en-US" b="0" i="0" dirty="0">
                <a:solidFill>
                  <a:srgbClr val="121212"/>
                </a:solidFill>
                <a:effectLst/>
                <a:latin typeface="-apple-system"/>
              </a:rPr>
              <a:t>图像特征视为无序的输入</a:t>
            </a:r>
            <a:r>
              <a:rPr lang="en-US" altLang="zh-CN" b="0" i="0" dirty="0">
                <a:solidFill>
                  <a:srgbClr val="121212"/>
                </a:solidFill>
                <a:effectLst/>
                <a:latin typeface="-apple-system"/>
              </a:rPr>
              <a:t>token</a:t>
            </a:r>
            <a:r>
              <a:rPr lang="zh-CN" altLang="en-US" b="0" i="0" dirty="0">
                <a:solidFill>
                  <a:srgbClr val="121212"/>
                </a:solidFill>
                <a:effectLst/>
                <a:latin typeface="-apple-system"/>
              </a:rPr>
              <a:t>，</a:t>
            </a:r>
            <a:r>
              <a:rPr lang="zh-CN" altLang="en-US" dirty="0"/>
              <a:t>使用</a:t>
            </a:r>
            <a:r>
              <a:rPr lang="en-US" altLang="zh-CN" dirty="0"/>
              <a:t>Transformer</a:t>
            </a:r>
            <a:r>
              <a:rPr lang="zh-CN" altLang="en-US" dirty="0"/>
              <a:t>共同处理标题和图像。</a:t>
            </a:r>
            <a:endParaRPr lang="en-US" altLang="zh-CN" dirty="0"/>
          </a:p>
          <a:p>
            <a:endParaRPr lang="zh-CN" altLang="en-US" dirty="0"/>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lang="en-US" altLang="zh-CN">
              <a:latin typeface="微软雅黑" panose="020B0503020204020204" charset="-122"/>
              <a:ea typeface="微软雅黑" panose="020B0503020204020204" charset="-122"/>
            </a:endParaRPr>
          </a:p>
          <a:p>
            <a:pPr marL="0" marR="0" lvl="0" indent="0" defTabSz="457200" eaLnBrk="1" fontAlgn="auto" latinLnBrk="0" hangingPunct="1">
              <a:lnSpc>
                <a:spcPct val="118000"/>
              </a:lnSpc>
              <a:spcBef>
                <a:spcPts val="0"/>
              </a:spcBef>
              <a:spcAft>
                <a:spcPts val="0"/>
              </a:spcAft>
              <a:buClrTx/>
              <a:buSzTx/>
              <a:buFontTx/>
              <a:buNone/>
              <a:defRPr/>
            </a:pPr>
            <a:r>
              <a:rPr lang="zh-CN" altLang="en-US">
                <a:latin typeface="微软雅黑" panose="020B0503020204020204" charset="-122"/>
                <a:ea typeface="微软雅黑" panose="020B0503020204020204" charset="-122"/>
              </a:rPr>
              <a:t>分开</a:t>
            </a:r>
            <a:r>
              <a:rPr lang="zh-CN" altLang="en-US" dirty="0">
                <a:latin typeface="微软雅黑" panose="020B0503020204020204" charset="-122"/>
                <a:ea typeface="微软雅黑" panose="020B0503020204020204" charset="-122"/>
              </a:rPr>
              <a:t>做不好部署，一个模型存在下面问题</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普通</a:t>
            </a:r>
            <a:r>
              <a:rPr lang="en-US" altLang="zh-CN" dirty="0">
                <a:latin typeface="微软雅黑" panose="020B0503020204020204" charset="-122"/>
                <a:ea typeface="微软雅黑" panose="020B0503020204020204" charset="-122"/>
              </a:rPr>
              <a:t>resample</a:t>
            </a:r>
            <a:r>
              <a:rPr lang="zh-CN" altLang="en-US" dirty="0">
                <a:latin typeface="微软雅黑" panose="020B0503020204020204" charset="-122"/>
                <a:ea typeface="微软雅黑" panose="020B0503020204020204" charset="-122"/>
              </a:rPr>
              <a:t>难以完全平衡图文和关键属性标签的分布，平衡难度较大，过程复杂</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其次，要修改数据集，重新训练，难以实施在实际应用场景</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而本方法是无参的，不需要参与训练，便于落地</a:t>
            </a:r>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其次，性能略高于</a:t>
            </a:r>
            <a:r>
              <a:rPr lang="en-US" altLang="zh-CN" dirty="0">
                <a:latin typeface="微软雅黑" panose="020B0503020204020204" charset="-122"/>
                <a:ea typeface="微软雅黑" panose="020B0503020204020204" charset="-122"/>
              </a:rPr>
              <a:t>resampling</a:t>
            </a:r>
          </a:p>
          <a:p>
            <a:r>
              <a:rPr lang="zh-CN" altLang="en-US" dirty="0">
                <a:latin typeface="微软雅黑" panose="020B0503020204020204" charset="-122"/>
                <a:ea typeface="微软雅黑" panose="020B0503020204020204" charset="-122"/>
              </a:rPr>
              <a:t>增强</a:t>
            </a:r>
            <a:r>
              <a:rPr lang="en-US" altLang="zh-CN" dirty="0">
                <a:latin typeface="微软雅黑" panose="020B0503020204020204" charset="-122"/>
                <a:ea typeface="微软雅黑" panose="020B0503020204020204" charset="-122"/>
              </a:rPr>
              <a:t>resampling</a:t>
            </a:r>
            <a:r>
              <a:rPr lang="zh-CN" altLang="en-US" dirty="0">
                <a:latin typeface="微软雅黑" panose="020B0503020204020204" charset="-122"/>
                <a:ea typeface="微软雅黑" panose="020B0503020204020204" charset="-122"/>
              </a:rPr>
              <a:t>过后，但还是不均衡，后处理</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13</a:t>
            </a:r>
            <a:r>
              <a:rPr lang="zh-CN" altLang="en-US" dirty="0">
                <a:latin typeface="微软雅黑" panose="020B0503020204020204" charset="-122"/>
                <a:ea typeface="微软雅黑" panose="020B0503020204020204" charset="-122"/>
              </a:rPr>
              <a:t>个分类器，有</a:t>
            </a:r>
            <a:r>
              <a:rPr lang="en-US" altLang="zh-CN" dirty="0">
                <a:latin typeface="微软雅黑" panose="020B0503020204020204" charset="-122"/>
                <a:ea typeface="微软雅黑" panose="020B0503020204020204" charset="-122"/>
              </a:rPr>
              <a:t>13</a:t>
            </a:r>
            <a:r>
              <a:rPr lang="zh-CN" altLang="en-US" dirty="0">
                <a:latin typeface="微软雅黑" panose="020B0503020204020204" charset="-122"/>
                <a:ea typeface="微软雅黑" panose="020B0503020204020204" charset="-122"/>
              </a:rPr>
              <a:t>个</a:t>
            </a:r>
            <a:r>
              <a:rPr lang="en-US" altLang="zh-CN" dirty="0">
                <a:latin typeface="微软雅黑" panose="020B0503020204020204" charset="-122"/>
                <a:ea typeface="微软雅黑" panose="020B0503020204020204" charset="-122"/>
              </a:rPr>
              <a:t>bias</a:t>
            </a:r>
          </a:p>
          <a:p>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85750" lvl="1" indent="-285750" algn="l">
              <a:lnSpc>
                <a:spcPct val="150000"/>
              </a:lnSpc>
              <a:buFont typeface="Arial" panose="020B0604020202020204" pitchFamily="34" charset="0"/>
              <a:buChar char="•"/>
            </a:pPr>
            <a:r>
              <a:rPr lang="en-US" altLang="zh-CN" sz="2400" b="1" dirty="0">
                <a:solidFill>
                  <a:schemeClr val="bg1"/>
                </a:solidFill>
                <a:latin typeface="微软雅黑" panose="020B0503020204020204" charset="-122"/>
                <a:ea typeface="微软雅黑" panose="020B0503020204020204" charset="-122"/>
                <a:sym typeface="+mn-ea"/>
              </a:rPr>
              <a:t>Bias</a:t>
            </a:r>
            <a:r>
              <a:rPr lang="zh-CN" altLang="en-US" sz="2400" b="1" dirty="0">
                <a:solidFill>
                  <a:schemeClr val="bg1"/>
                </a:solidFill>
                <a:latin typeface="微软雅黑" panose="020B0503020204020204" charset="-122"/>
                <a:ea typeface="微软雅黑" panose="020B0503020204020204" charset="-122"/>
                <a:sym typeface="+mn-ea"/>
              </a:rPr>
              <a:t>消除：</a:t>
            </a:r>
            <a:r>
              <a:rPr lang="zh-CN" altLang="en-US" sz="2400" dirty="0">
                <a:solidFill>
                  <a:schemeClr val="bg1"/>
                </a:solidFill>
                <a:latin typeface="微软雅黑" panose="020B0503020204020204" charset="-122"/>
                <a:ea typeface="微软雅黑" panose="020B0503020204020204" charset="-122"/>
                <a:sym typeface="+mn-ea"/>
              </a:rPr>
              <a:t>设计数据不均衡情况下的</a:t>
            </a:r>
            <a:r>
              <a:rPr lang="en-US" altLang="zh-CN" sz="2400" dirty="0">
                <a:solidFill>
                  <a:schemeClr val="bg1"/>
                </a:solidFill>
                <a:latin typeface="微软雅黑" panose="020B0503020204020204" charset="-122"/>
                <a:ea typeface="微软雅黑" panose="020B0503020204020204" charset="-122"/>
                <a:sym typeface="+mn-ea"/>
              </a:rPr>
              <a:t>Bias</a:t>
            </a:r>
            <a:r>
              <a:rPr lang="zh-CN" altLang="en-US" sz="2400" dirty="0">
                <a:solidFill>
                  <a:schemeClr val="bg1"/>
                </a:solidFill>
                <a:latin typeface="微软雅黑" panose="020B0503020204020204" charset="-122"/>
                <a:ea typeface="微软雅黑" panose="020B0503020204020204" charset="-122"/>
                <a:sym typeface="+mn-ea"/>
              </a:rPr>
              <a:t>消除策略</a:t>
            </a:r>
            <a:endParaRPr lang="en-US" altLang="zh-CN" sz="2400" dirty="0">
              <a:solidFill>
                <a:schemeClr val="bg1"/>
              </a:solidFill>
              <a:latin typeface="微软雅黑" panose="020B0503020204020204" charset="-122"/>
              <a:ea typeface="微软雅黑" panose="020B0503020204020204" charset="-122"/>
              <a:sym typeface="+mn-ea"/>
            </a:endParaRPr>
          </a:p>
          <a:p>
            <a:pPr marL="285750" lvl="1" indent="-285750" algn="l">
              <a:lnSpc>
                <a:spcPct val="150000"/>
              </a:lnSpc>
              <a:buFont typeface="Arial" panose="020B0604020202020204" pitchFamily="34" charset="0"/>
              <a:buChar char="•"/>
            </a:pPr>
            <a:r>
              <a:rPr lang="zh-CN" altLang="en-US" sz="2400" b="1" dirty="0">
                <a:solidFill>
                  <a:schemeClr val="bg1"/>
                </a:solidFill>
                <a:latin typeface="微软雅黑" panose="020B0503020204020204" charset="-122"/>
                <a:ea typeface="微软雅黑" panose="020B0503020204020204" charset="-122"/>
                <a:sym typeface="+mn-ea"/>
              </a:rPr>
              <a:t>开发</a:t>
            </a:r>
            <a:r>
              <a:rPr lang="en-US" altLang="zh-CN" sz="2400" b="1" dirty="0" err="1">
                <a:solidFill>
                  <a:schemeClr val="bg1"/>
                </a:solidFill>
                <a:latin typeface="微软雅黑" panose="020B0503020204020204" charset="-122"/>
                <a:ea typeface="微软雅黑" panose="020B0503020204020204" charset="-122"/>
                <a:sym typeface="+mn-ea"/>
              </a:rPr>
              <a:t>Nezha</a:t>
            </a:r>
            <a:r>
              <a:rPr lang="zh-CN" altLang="en-US" sz="2400" b="1" dirty="0">
                <a:solidFill>
                  <a:schemeClr val="bg1"/>
                </a:solidFill>
                <a:latin typeface="微软雅黑" panose="020B0503020204020204" charset="-122"/>
                <a:ea typeface="微软雅黑" panose="020B0503020204020204" charset="-122"/>
                <a:sym typeface="+mn-ea"/>
              </a:rPr>
              <a:t>的多模态版本</a:t>
            </a:r>
            <a:endParaRPr lang="en-US" altLang="zh-CN" sz="2400" b="1" dirty="0">
              <a:solidFill>
                <a:schemeClr val="bg1"/>
              </a:solidFill>
              <a:latin typeface="微软雅黑" panose="020B0503020204020204" charset="-122"/>
              <a:ea typeface="微软雅黑" panose="020B0503020204020204" charset="-122"/>
              <a:sym typeface="+mn-ea"/>
            </a:endParaRPr>
          </a:p>
          <a:p>
            <a:pPr marL="285750" lvl="1" indent="-285750" algn="l">
              <a:lnSpc>
                <a:spcPct val="150000"/>
              </a:lnSpc>
              <a:buFont typeface="Arial" panose="020B0604020202020204" pitchFamily="34" charset="0"/>
              <a:buChar char="•"/>
            </a:pPr>
            <a:r>
              <a:rPr lang="zh-CN" altLang="en-US" sz="2400" b="1" dirty="0">
                <a:solidFill>
                  <a:schemeClr val="bg1"/>
                </a:solidFill>
                <a:latin typeface="微软雅黑" panose="020B0503020204020204" charset="-122"/>
                <a:ea typeface="微软雅黑" panose="020B0503020204020204" charset="-122"/>
                <a:sym typeface="+mn-ea"/>
              </a:rPr>
              <a:t>联合多分类和二分类模型的优势，提高系统的鲁棒性</a:t>
            </a:r>
            <a:endParaRPr lang="en-US" altLang="zh-CN" sz="2400" b="1" dirty="0">
              <a:solidFill>
                <a:schemeClr val="bg1"/>
              </a:solidFill>
              <a:latin typeface="微软雅黑" panose="020B0503020204020204" charset="-122"/>
              <a:ea typeface="微软雅黑" panose="020B0503020204020204" charset="-122"/>
              <a:sym typeface="+mn-ea"/>
            </a:endParaRPr>
          </a:p>
          <a:p>
            <a:pPr marL="285750" lvl="1" indent="-285750" algn="l">
              <a:lnSpc>
                <a:spcPct val="150000"/>
              </a:lnSpc>
              <a:buFont typeface="Arial" panose="020B0604020202020204" pitchFamily="34" charset="0"/>
              <a:buChar char="•"/>
            </a:pPr>
            <a:r>
              <a:rPr lang="zh-CN" altLang="en-US" sz="2400" b="1" dirty="0">
                <a:solidFill>
                  <a:schemeClr val="bg1"/>
                </a:solidFill>
                <a:latin typeface="微软雅黑" panose="020B0503020204020204" charset="-122"/>
                <a:ea typeface="微软雅黑" panose="020B0503020204020204" charset="-122"/>
                <a:sym typeface="+mn-ea"/>
              </a:rPr>
              <a:t>使用</a:t>
            </a:r>
            <a:r>
              <a:rPr lang="en-US" altLang="zh-CN" sz="2400" b="1" dirty="0">
                <a:solidFill>
                  <a:schemeClr val="bg1"/>
                </a:solidFill>
                <a:latin typeface="微软雅黑" panose="020B0503020204020204" charset="-122"/>
                <a:ea typeface="微软雅黑" panose="020B0503020204020204" charset="-122"/>
                <a:sym typeface="+mn-ea"/>
              </a:rPr>
              <a:t>FGM</a:t>
            </a:r>
            <a:r>
              <a:rPr lang="zh-CN" altLang="en-US" sz="2400" b="1" dirty="0">
                <a:solidFill>
                  <a:schemeClr val="bg1"/>
                </a:solidFill>
                <a:latin typeface="微软雅黑" panose="020B0503020204020204" charset="-122"/>
                <a:ea typeface="微软雅黑" panose="020B0503020204020204" charset="-122"/>
                <a:sym typeface="+mn-ea"/>
              </a:rPr>
              <a:t>、</a:t>
            </a:r>
            <a:r>
              <a:rPr lang="en-US" altLang="zh-CN" sz="2400" b="1" dirty="0">
                <a:solidFill>
                  <a:schemeClr val="bg1"/>
                </a:solidFill>
                <a:latin typeface="微软雅黑" panose="020B0503020204020204" charset="-122"/>
                <a:ea typeface="微软雅黑" panose="020B0503020204020204" charset="-122"/>
                <a:sym typeface="+mn-ea"/>
              </a:rPr>
              <a:t>SWA</a:t>
            </a:r>
            <a:r>
              <a:rPr lang="zh-CN" altLang="en-US" sz="2400" b="1" dirty="0">
                <a:solidFill>
                  <a:schemeClr val="bg1"/>
                </a:solidFill>
                <a:latin typeface="微软雅黑" panose="020B0503020204020204" charset="-122"/>
                <a:ea typeface="微软雅黑" panose="020B0503020204020204" charset="-122"/>
                <a:sym typeface="+mn-ea"/>
              </a:rPr>
              <a:t>技术提高模型的泛化能力</a:t>
            </a:r>
            <a:endParaRPr lang="en-US" altLang="zh-CN" sz="2400" b="1" dirty="0">
              <a:solidFill>
                <a:schemeClr val="bg1"/>
              </a:solidFill>
              <a:latin typeface="微软雅黑" panose="020B0503020204020204" charset="-122"/>
              <a:ea typeface="微软雅黑" panose="020B0503020204020204" charset="-122"/>
              <a:sym typeface="+mn-ea"/>
            </a:endParaRPr>
          </a:p>
          <a:p>
            <a:pPr marL="285750" lvl="1" indent="-285750" algn="l">
              <a:lnSpc>
                <a:spcPct val="150000"/>
              </a:lnSpc>
              <a:buFont typeface="Arial" panose="020B0604020202020204" pitchFamily="34" charset="0"/>
              <a:buChar char="•"/>
            </a:pPr>
            <a:r>
              <a:rPr lang="zh-CN" altLang="en-US" sz="2400" b="1" dirty="0">
                <a:solidFill>
                  <a:schemeClr val="bg1"/>
                </a:solidFill>
                <a:latin typeface="微软雅黑" panose="020B0503020204020204" charset="-122"/>
                <a:ea typeface="微软雅黑" panose="020B0503020204020204" charset="-122"/>
                <a:sym typeface="+mn-ea"/>
              </a:rPr>
              <a:t>使用</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sym typeface="+mn-ea"/>
              </a:rPr>
              <a:t>分层学习率</a:t>
            </a:r>
            <a:r>
              <a:rPr lang="zh-CN" altLang="en-US" sz="2400" b="1" dirty="0">
                <a:solidFill>
                  <a:schemeClr val="bg1"/>
                </a:solidFill>
                <a:latin typeface="微软雅黑" panose="020B0503020204020204" charset="-122"/>
                <a:ea typeface="微软雅黑" panose="020B0503020204020204" charset="-122"/>
                <a:sym typeface="+mn-ea"/>
              </a:rPr>
              <a:t>针对网络不同模块设置合适的学习率，加速模型收敛</a:t>
            </a:r>
            <a:endParaRPr lang="en-US" altLang="zh-CN" sz="2400" b="1" dirty="0">
              <a:solidFill>
                <a:schemeClr val="bg1"/>
              </a:solidFill>
              <a:latin typeface="微软雅黑" panose="020B0503020204020204" charset="-122"/>
              <a:ea typeface="微软雅黑" panose="020B0503020204020204" charset="-122"/>
              <a:sym typeface="+mn-ea"/>
            </a:endParaRPr>
          </a:p>
          <a:p>
            <a:pPr marL="285750" lvl="1" indent="-285750" algn="l">
              <a:lnSpc>
                <a:spcPct val="150000"/>
              </a:lnSpc>
              <a:buFont typeface="Arial" panose="020B0604020202020204" pitchFamily="34" charset="0"/>
              <a:buChar char="•"/>
            </a:pPr>
            <a:r>
              <a:rPr lang="zh-CN" altLang="en-US" sz="2400" b="1" dirty="0">
                <a:solidFill>
                  <a:schemeClr val="bg1"/>
                </a:solidFill>
                <a:latin typeface="微软雅黑" panose="020B0503020204020204" charset="-122"/>
                <a:ea typeface="微软雅黑" panose="020B0503020204020204" charset="-122"/>
                <a:sym typeface="+mn-ea"/>
              </a:rPr>
              <a:t>设计</a:t>
            </a:r>
            <a:r>
              <a:rPr lang="en-US" altLang="zh-CN" sz="2400" b="1" dirty="0">
                <a:solidFill>
                  <a:schemeClr val="bg1"/>
                </a:solidFill>
                <a:latin typeface="微软雅黑" panose="020B0503020204020204" charset="-122"/>
                <a:ea typeface="微软雅黑" panose="020B0503020204020204" charset="-122"/>
                <a:sym typeface="+mn-ea"/>
              </a:rPr>
              <a:t>MLM</a:t>
            </a:r>
            <a:r>
              <a:rPr lang="zh-CN" altLang="en-US" sz="2400" b="1" dirty="0">
                <a:solidFill>
                  <a:schemeClr val="bg1"/>
                </a:solidFill>
                <a:latin typeface="微软雅黑" panose="020B0503020204020204" charset="-122"/>
                <a:ea typeface="微软雅黑" panose="020B0503020204020204" charset="-122"/>
                <a:sym typeface="+mn-ea"/>
              </a:rPr>
              <a:t>以及图文匹配两种预训练任务，并使用</a:t>
            </a:r>
            <a:r>
              <a:rPr lang="zh-CN" altLang="en-US" sz="2400" b="1" dirty="0">
                <a:solidFill>
                  <a:schemeClr val="bg1"/>
                </a:solidFill>
                <a:effectLst/>
                <a:latin typeface="MicrosoftYaHei-Bold"/>
              </a:rPr>
              <a:t>长度自适应动态</a:t>
            </a:r>
            <a:r>
              <a:rPr lang="en-US" altLang="zh-CN" sz="2400" b="1" dirty="0">
                <a:solidFill>
                  <a:schemeClr val="bg1"/>
                </a:solidFill>
                <a:effectLst/>
                <a:latin typeface="MicrosoftYaHei-Bold"/>
              </a:rPr>
              <a:t>N-gram Mask</a:t>
            </a:r>
            <a:r>
              <a:rPr lang="zh-CN" altLang="en-US" sz="2400" b="1" dirty="0">
                <a:solidFill>
                  <a:schemeClr val="bg1"/>
                </a:solidFill>
                <a:effectLst/>
                <a:latin typeface="MicrosoftYaHei-Bold"/>
              </a:rPr>
              <a:t>策略进行</a:t>
            </a:r>
            <a:r>
              <a:rPr lang="en-US" altLang="zh-CN" sz="2400" b="1" dirty="0">
                <a:solidFill>
                  <a:schemeClr val="bg1"/>
                </a:solidFill>
                <a:effectLst/>
                <a:latin typeface="MicrosoftYaHei-Bold"/>
              </a:rPr>
              <a:t>post-pretrain</a:t>
            </a:r>
            <a:r>
              <a:rPr lang="zh-CN" altLang="en-US" sz="2400" b="1" dirty="0">
                <a:solidFill>
                  <a:schemeClr val="bg1"/>
                </a:solidFill>
                <a:effectLst/>
                <a:latin typeface="MicrosoftYaHei-Bold"/>
              </a:rPr>
              <a:t>，充分利用原始数据</a:t>
            </a:r>
            <a:endParaRPr lang="en-US" altLang="zh-CN" sz="2400" b="1" dirty="0">
              <a:solidFill>
                <a:schemeClr val="bg1"/>
              </a:solidFill>
              <a:effectLst/>
              <a:latin typeface="MicrosoftYaHei-Bold"/>
            </a:endParaRPr>
          </a:p>
          <a:p>
            <a:pPr marL="285750" lvl="1" indent="-285750" algn="l">
              <a:lnSpc>
                <a:spcPct val="150000"/>
              </a:lnSpc>
              <a:buFont typeface="Arial" panose="020B0604020202020204" pitchFamily="34" charset="0"/>
              <a:buChar char="•"/>
            </a:pPr>
            <a:r>
              <a:rPr lang="zh-CN" altLang="en-US" sz="2400" b="1" dirty="0">
                <a:solidFill>
                  <a:schemeClr val="bg1"/>
                </a:solidFill>
                <a:latin typeface="微软雅黑" panose="020B0503020204020204" charset="-122"/>
                <a:ea typeface="微软雅黑" panose="020B0503020204020204" charset="-122"/>
                <a:sym typeface="+mn-ea"/>
              </a:rPr>
              <a:t>基于公开预训练模型权重微调，单模在单张</a:t>
            </a:r>
            <a:r>
              <a:rPr lang="en-US" altLang="zh-CN" sz="2400" b="1" dirty="0">
                <a:solidFill>
                  <a:schemeClr val="bg1"/>
                </a:solidFill>
                <a:latin typeface="微软雅黑" panose="020B0503020204020204" charset="-122"/>
                <a:ea typeface="微软雅黑" panose="020B0503020204020204" charset="-122"/>
                <a:sym typeface="+mn-ea"/>
              </a:rPr>
              <a:t>V100</a:t>
            </a:r>
            <a:r>
              <a:rPr lang="zh-CN" altLang="en-US" sz="2400" b="1" dirty="0">
                <a:solidFill>
                  <a:schemeClr val="bg1"/>
                </a:solidFill>
                <a:latin typeface="微软雅黑" panose="020B0503020204020204" charset="-122"/>
                <a:ea typeface="微软雅黑" panose="020B0503020204020204" charset="-122"/>
                <a:sym typeface="+mn-ea"/>
              </a:rPr>
              <a:t>上训练仅耗时</a:t>
            </a:r>
            <a:r>
              <a:rPr lang="en-US" altLang="zh-CN" sz="2400" b="1" dirty="0">
                <a:solidFill>
                  <a:schemeClr val="bg1"/>
                </a:solidFill>
                <a:latin typeface="微软雅黑" panose="020B0503020204020204" charset="-122"/>
                <a:ea typeface="微软雅黑" panose="020B0503020204020204" charset="-122"/>
                <a:sym typeface="+mn-ea"/>
              </a:rPr>
              <a:t>4.2h</a:t>
            </a:r>
            <a:r>
              <a:rPr lang="zh-CN" altLang="en-US" sz="2400" b="1" dirty="0">
                <a:solidFill>
                  <a:schemeClr val="bg1"/>
                </a:solidFill>
                <a:latin typeface="微软雅黑" panose="020B0503020204020204" charset="-122"/>
                <a:ea typeface="微软雅黑" panose="020B0503020204020204" charset="-122"/>
                <a:sym typeface="+mn-ea"/>
              </a:rPr>
              <a:t>，不需要</a:t>
            </a:r>
            <a:r>
              <a:rPr lang="en-US" altLang="zh-CN" sz="2400" b="1" dirty="0">
                <a:solidFill>
                  <a:schemeClr val="bg1"/>
                </a:solidFill>
                <a:latin typeface="微软雅黑" panose="020B0503020204020204" charset="-122"/>
                <a:ea typeface="微软雅黑" panose="020B0503020204020204" charset="-122"/>
                <a:sym typeface="+mn-ea"/>
              </a:rPr>
              <a:t>post-pretrain</a:t>
            </a:r>
            <a:r>
              <a:rPr lang="zh-CN" altLang="en-US" sz="2400" b="1" dirty="0">
                <a:solidFill>
                  <a:schemeClr val="bg1"/>
                </a:solidFill>
                <a:latin typeface="微软雅黑" panose="020B0503020204020204" charset="-122"/>
                <a:ea typeface="微软雅黑" panose="020B0503020204020204" charset="-122"/>
                <a:sym typeface="+mn-ea"/>
              </a:rPr>
              <a:t>即可达到</a:t>
            </a:r>
            <a:r>
              <a:rPr lang="en-US" altLang="zh-CN" sz="2400" b="1" dirty="0">
                <a:solidFill>
                  <a:schemeClr val="bg1"/>
                </a:solidFill>
                <a:latin typeface="微软雅黑" panose="020B0503020204020204" charset="-122"/>
                <a:ea typeface="微软雅黑" panose="020B0503020204020204" charset="-122"/>
                <a:sym typeface="+mn-ea"/>
              </a:rPr>
              <a:t>95%</a:t>
            </a:r>
            <a:r>
              <a:rPr lang="zh-CN" altLang="en-US" sz="2400" b="1" dirty="0">
                <a:solidFill>
                  <a:schemeClr val="bg1"/>
                </a:solidFill>
                <a:latin typeface="微软雅黑" panose="020B0503020204020204" charset="-122"/>
                <a:ea typeface="微软雅黑" panose="020B0503020204020204" charset="-122"/>
                <a:sym typeface="+mn-ea"/>
              </a:rPr>
              <a:t>以上的精度，可快速部署</a:t>
            </a:r>
            <a:endParaRPr lang="en-US" altLang="zh-CN" sz="2400" b="1" dirty="0">
              <a:solidFill>
                <a:schemeClr val="bg1"/>
              </a:solidFill>
              <a:latin typeface="微软雅黑" panose="020B0503020204020204" charset="-122"/>
              <a:ea typeface="微软雅黑" panose="020B0503020204020204" charset="-122"/>
              <a:sym typeface="+mn-ea"/>
            </a:endParaRPr>
          </a:p>
          <a:p>
            <a:pPr marL="285750" lvl="1" indent="-285750" algn="l">
              <a:lnSpc>
                <a:spcPct val="150000"/>
              </a:lnSpc>
              <a:buFont typeface="Arial" panose="020B0604020202020204" pitchFamily="34" charset="0"/>
              <a:buChar char="•"/>
            </a:pPr>
            <a:r>
              <a:rPr lang="zh-CN" altLang="en-US" sz="2400" b="1" dirty="0">
                <a:solidFill>
                  <a:schemeClr val="bg1"/>
                </a:solidFill>
                <a:latin typeface="微软雅黑" panose="020B0503020204020204" charset="-122"/>
                <a:ea typeface="微软雅黑" panose="020B0503020204020204" charset="-122"/>
                <a:sym typeface="+mn-ea"/>
              </a:rPr>
              <a:t>数据层面构建隐藏属性表</a:t>
            </a:r>
            <a:endParaRPr lang="en-US" altLang="zh-CN" sz="2400" b="1" dirty="0">
              <a:solidFill>
                <a:schemeClr val="bg1"/>
              </a:solidFill>
              <a:latin typeface="微软雅黑" panose="020B0503020204020204" charset="-122"/>
              <a:ea typeface="微软雅黑" panose="020B0503020204020204" charset="-122"/>
              <a:sym typeface="+mn-ea"/>
            </a:endParaRPr>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eaLnBrk="1" fontAlgn="auto" latinLnBrk="0" hangingPunct="1">
              <a:lnSpc>
                <a:spcPct val="118000"/>
              </a:lnSpc>
              <a:spcBef>
                <a:spcPts val="0"/>
              </a:spcBef>
              <a:spcAft>
                <a:spcPts val="0"/>
              </a:spcAft>
              <a:buClrTx/>
              <a:buSzTx/>
              <a:buFontTx/>
              <a:buNone/>
              <a:defRPr/>
            </a:pPr>
            <a:r>
              <a:rPr lang="zh-CN" altLang="en-US" sz="2400" dirty="0">
                <a:solidFill>
                  <a:schemeClr val="bg1"/>
                </a:solidFill>
                <a:latin typeface="微软雅黑" panose="020B0503020204020204" charset="-122"/>
                <a:ea typeface="微软雅黑" panose="020B0503020204020204" charset="-122"/>
                <a:sym typeface="+mn-ea"/>
              </a:rPr>
              <a:t>提出全面的</a:t>
            </a:r>
            <a:r>
              <a:rPr lang="zh-CN" altLang="en-US" sz="2400" b="1" dirty="0">
                <a:solidFill>
                  <a:schemeClr val="bg1"/>
                </a:solidFill>
                <a:latin typeface="微软雅黑" panose="020B0503020204020204" charset="-122"/>
                <a:ea typeface="微软雅黑" panose="020B0503020204020204" charset="-122"/>
                <a:sym typeface="+mn-ea"/>
              </a:rPr>
              <a:t>数据增强</a:t>
            </a:r>
            <a:r>
              <a:rPr lang="zh-CN" altLang="en-US" sz="2400" dirty="0">
                <a:solidFill>
                  <a:schemeClr val="bg1"/>
                </a:solidFill>
                <a:latin typeface="微软雅黑" panose="020B0503020204020204" charset="-122"/>
                <a:ea typeface="微软雅黑" panose="020B0503020204020204" charset="-122"/>
                <a:sym typeface="+mn-ea"/>
              </a:rPr>
              <a:t>方案、</a:t>
            </a:r>
            <a:r>
              <a:rPr lang="zh-CN" altLang="en-US" sz="2400" b="1" dirty="0">
                <a:solidFill>
                  <a:schemeClr val="bg1"/>
                </a:solidFill>
                <a:latin typeface="微软雅黑" panose="020B0503020204020204" charset="-122"/>
                <a:ea typeface="微软雅黑" panose="020B0503020204020204" charset="-122"/>
                <a:sym typeface="+mn-ea"/>
              </a:rPr>
              <a:t>消除不均衡数据的</a:t>
            </a:r>
            <a:r>
              <a:rPr lang="en-US" altLang="zh-CN" sz="2400" b="1" dirty="0">
                <a:solidFill>
                  <a:schemeClr val="bg1"/>
                </a:solidFill>
                <a:latin typeface="微软雅黑" panose="020B0503020204020204" charset="-122"/>
                <a:ea typeface="微软雅黑" panose="020B0503020204020204" charset="-122"/>
                <a:sym typeface="+mn-ea"/>
              </a:rPr>
              <a:t>bias</a:t>
            </a:r>
            <a:r>
              <a:rPr lang="zh-CN" altLang="en-US" sz="2400" dirty="0">
                <a:solidFill>
                  <a:schemeClr val="bg1"/>
                </a:solidFill>
                <a:latin typeface="微软雅黑" panose="020B0503020204020204" charset="-122"/>
                <a:ea typeface="微软雅黑" panose="020B0503020204020204" charset="-122"/>
                <a:sym typeface="+mn-ea"/>
              </a:rPr>
              <a:t>、采用多样的</a:t>
            </a:r>
            <a:r>
              <a:rPr lang="zh-CN" altLang="en-US" sz="2400" b="1" dirty="0">
                <a:solidFill>
                  <a:schemeClr val="bg1"/>
                </a:solidFill>
                <a:latin typeface="微软雅黑" panose="020B0503020204020204" charset="-122"/>
                <a:ea typeface="微软雅黑" panose="020B0503020204020204" charset="-122"/>
                <a:sym typeface="+mn-ea"/>
              </a:rPr>
              <a:t>融合范式</a:t>
            </a:r>
            <a:r>
              <a:rPr lang="zh-CN" altLang="en-US" sz="2400" dirty="0">
                <a:solidFill>
                  <a:schemeClr val="bg1"/>
                </a:solidFill>
                <a:latin typeface="微软雅黑" panose="020B0503020204020204" charset="-122"/>
                <a:ea typeface="微软雅黑" panose="020B0503020204020204" charset="-122"/>
                <a:sym typeface="+mn-ea"/>
              </a:rPr>
              <a:t>和设计</a:t>
            </a:r>
            <a:r>
              <a:rPr lang="zh-CN" altLang="en-US" sz="2400" b="1" dirty="0">
                <a:solidFill>
                  <a:schemeClr val="bg1"/>
                </a:solidFill>
                <a:latin typeface="微软雅黑" panose="020B0503020204020204" charset="-122"/>
                <a:ea typeface="微软雅黑" panose="020B0503020204020204" charset="-122"/>
                <a:sym typeface="+mn-ea"/>
              </a:rPr>
              <a:t>高效网络结构。</a:t>
            </a:r>
            <a:endParaRPr lang="en-US" altLang="zh-CN" sz="2400" b="1" dirty="0">
              <a:solidFill>
                <a:schemeClr val="bg1"/>
              </a:solidFill>
              <a:latin typeface="微软雅黑" panose="020B0503020204020204" charset="-122"/>
              <a:ea typeface="微软雅黑" panose="020B0503020204020204" charset="-122"/>
              <a:sym typeface="+mn-ea"/>
            </a:endParaRPr>
          </a:p>
          <a:p>
            <a:pPr marL="0" marR="0" lvl="0" indent="0" algn="l" defTabSz="457200" eaLnBrk="1" fontAlgn="auto" latinLnBrk="0" hangingPunct="1">
              <a:lnSpc>
                <a:spcPct val="118000"/>
              </a:lnSpc>
              <a:spcBef>
                <a:spcPts val="0"/>
              </a:spcBef>
              <a:spcAft>
                <a:spcPts val="0"/>
              </a:spcAft>
              <a:buClrTx/>
              <a:buSzTx/>
              <a:buFontTx/>
              <a:buNone/>
              <a:defRPr/>
            </a:pPr>
            <a:endParaRPr lang="zh-CN" altLang="en-US" dirty="0"/>
          </a:p>
        </p:txBody>
      </p:sp>
    </p:spTree>
    <p:extLst>
      <p:ext uri="{BB962C8B-B14F-4D97-AF65-F5344CB8AC3E}">
        <p14:creationId xmlns:p14="http://schemas.microsoft.com/office/powerpoint/2010/main" val="4209415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fine</a:t>
            </a:r>
            <a:r>
              <a:rPr lang="zh-CN" altLang="en-US" dirty="0"/>
              <a:t>数据集包含</a:t>
            </a:r>
            <a:r>
              <a:rPr lang="en-US" altLang="zh-CN" dirty="0"/>
              <a:t>5w</a:t>
            </a:r>
            <a:r>
              <a:rPr lang="zh-CN" altLang="en-US" dirty="0"/>
              <a:t>样本，包括关键属性的匹配信息。</a:t>
            </a:r>
            <a:r>
              <a:rPr lang="en-US" altLang="zh-CN" dirty="0"/>
              <a:t>coarse</a:t>
            </a:r>
            <a:r>
              <a:rPr lang="zh-CN" altLang="en-US" dirty="0"/>
              <a:t>数据集包含</a:t>
            </a:r>
            <a:r>
              <a:rPr lang="en-US" altLang="zh-CN" dirty="0"/>
              <a:t>10</a:t>
            </a:r>
            <a:r>
              <a:rPr lang="zh-CN" altLang="en-US" dirty="0"/>
              <a:t>万样本，只提供了图文的匹配信息。</a:t>
            </a:r>
            <a:endParaRPr lang="en-US" altLang="zh-CN" dirty="0"/>
          </a:p>
          <a:p>
            <a:r>
              <a:rPr lang="zh-CN" altLang="en-US" dirty="0"/>
              <a:t>首先对</a:t>
            </a:r>
            <a:r>
              <a:rPr lang="en-US" altLang="zh-CN" dirty="0"/>
              <a:t>fine</a:t>
            </a:r>
            <a:r>
              <a:rPr lang="zh-CN" altLang="en-US" dirty="0"/>
              <a:t>和</a:t>
            </a:r>
            <a:r>
              <a:rPr lang="en-US" altLang="zh-CN" dirty="0"/>
              <a:t>coarse</a:t>
            </a:r>
            <a:r>
              <a:rPr lang="zh-CN" altLang="en-US" dirty="0"/>
              <a:t>数据集预处理，包括。。。</a:t>
            </a:r>
            <a:endParaRPr lang="en-US" altLang="zh-CN" dirty="0"/>
          </a:p>
          <a:p>
            <a:r>
              <a:rPr lang="zh-CN" altLang="en-US" dirty="0"/>
              <a:t>采用一些数据增强手段扩充样本。</a:t>
            </a:r>
            <a:endParaRPr lang="en-US" altLang="zh-CN" dirty="0"/>
          </a:p>
          <a:p>
            <a:r>
              <a:rPr lang="zh-CN" altLang="en-US" dirty="0"/>
              <a:t>使用</a:t>
            </a:r>
            <a:r>
              <a:rPr lang="en-US" altLang="zh-CN" dirty="0"/>
              <a:t>6</a:t>
            </a:r>
            <a:r>
              <a:rPr lang="zh-CN" altLang="en-US" dirty="0"/>
              <a:t>种模型完成预测。</a:t>
            </a: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数据预处理部分：为充分利用</a:t>
            </a:r>
            <a:r>
              <a:rPr lang="en-US" altLang="zh-CN" dirty="0"/>
              <a:t>coarse</a:t>
            </a:r>
            <a:r>
              <a:rPr lang="zh-CN" altLang="en-US" dirty="0"/>
              <a:t>样本，使用</a:t>
            </a:r>
            <a:r>
              <a:rPr lang="en-US" altLang="zh-CN" dirty="0" err="1"/>
              <a:t>jieba</a:t>
            </a:r>
            <a:r>
              <a:rPr lang="zh-CN" altLang="en-US" dirty="0"/>
              <a:t>分词对图文匹配的正样本进行分词，从中提取中关键属性，并设置关键属性匹配标签。因为图文是匹配的，内部的每个属性也都是匹配的。</a:t>
            </a:r>
            <a:endParaRPr lang="en-US" altLang="zh-CN" dirty="0"/>
          </a:p>
          <a:p>
            <a:r>
              <a:rPr lang="zh-CN" altLang="en-US" dirty="0"/>
              <a:t>但是对于图文不匹配的负样本，我们没办法知道是哪些关键属性或者隐藏属性导致的图文不匹配，因此也无法给关键属性打标签。</a:t>
            </a:r>
            <a:endParaRPr lang="en-US" altLang="zh-CN" dirty="0"/>
          </a:p>
          <a:p>
            <a:r>
              <a:rPr lang="zh-CN" altLang="en-US" dirty="0"/>
              <a:t>然后我们将标题的大小写统一，并且根据实际业务场景构建停用词表，如</a:t>
            </a:r>
            <a:r>
              <a:rPr lang="en-US" altLang="zh-CN" dirty="0"/>
              <a:t>2022</a:t>
            </a:r>
            <a:r>
              <a:rPr lang="zh-CN" altLang="en-US" dirty="0"/>
              <a:t>年这些无法在图像中体现的词。</a:t>
            </a:r>
            <a:endParaRPr lang="en-US" altLang="zh-CN" dirty="0"/>
          </a:p>
          <a:p>
            <a:r>
              <a:rPr lang="zh-CN" altLang="en-US" dirty="0"/>
              <a:t>除赛题定义的</a:t>
            </a:r>
            <a:r>
              <a:rPr lang="en-US" altLang="zh-CN" dirty="0"/>
              <a:t>12</a:t>
            </a:r>
            <a:r>
              <a:rPr lang="zh-CN" altLang="en-US" dirty="0"/>
              <a:t>个关键属性外，其他属性同样可能影响图文的匹配情况。因此我们构建了隐藏属性表，有助于构建隐藏属性和图文匹配之间的相关性。</a:t>
            </a:r>
            <a:endParaRPr lang="en-US" altLang="zh-CN" dirty="0"/>
          </a:p>
          <a:p>
            <a:r>
              <a:rPr lang="zh-CN" altLang="en-US" dirty="0"/>
              <a:t>右侧表格是我们构建的部分隐藏属性表。</a:t>
            </a: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数据增强部分，文本增强有三种增强方式。</a:t>
            </a:r>
            <a:endParaRPr lang="en-US" altLang="zh-CN" dirty="0"/>
          </a:p>
          <a:p>
            <a:r>
              <a:rPr lang="zh-CN" altLang="en-US" dirty="0"/>
              <a:t>对于正样本，我们会有一定概率随机将关键属性替换为他的等价属性，如高领替换成半高领，不影响匹配结果。删除关键属性也作为一种增强</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1218565" rtl="0" eaLnBrk="1" fontAlgn="auto" latinLnBrk="0" hangingPunct="0">
              <a:lnSpc>
                <a:spcPct val="150000"/>
              </a:lnSpc>
              <a:spcBef>
                <a:spcPts val="0"/>
              </a:spcBef>
              <a:spcAft>
                <a:spcPts val="0"/>
              </a:spcAft>
              <a:buClrTx/>
              <a:buSzTx/>
              <a:buFont typeface="Arial" panose="020B0604020202020204" pitchFamily="34" charset="0"/>
              <a:buNone/>
              <a:defRPr/>
            </a:pPr>
            <a:r>
              <a:rPr lang="en-US" altLang="zh-CN" sz="2400" b="1" dirty="0">
                <a:solidFill>
                  <a:srgbClr val="FFFFFF"/>
                </a:solidFill>
                <a:latin typeface="微软雅黑" panose="020B0503020204020204" charset="-122"/>
                <a:ea typeface="微软雅黑" panose="020B0503020204020204" charset="-122"/>
                <a:cs typeface="宋体" panose="02010600030101010101" pitchFamily="2" charset="-122"/>
              </a:rPr>
              <a:t>MLM</a:t>
            </a:r>
            <a:r>
              <a:rPr lang="zh-CN" altLang="en-US" sz="2400" b="1" dirty="0">
                <a:solidFill>
                  <a:srgbClr val="FFFFFF"/>
                </a:solidFill>
                <a:latin typeface="微软雅黑" panose="020B0503020204020204" charset="-122"/>
                <a:ea typeface="微软雅黑" panose="020B0503020204020204" charset="-122"/>
                <a:cs typeface="宋体" panose="02010600030101010101" pitchFamily="2" charset="-122"/>
              </a:rPr>
              <a:t>建模学习训练语料库的语言属性，但它的任务是恢复输入，模仿</a:t>
            </a:r>
            <a:r>
              <a:rPr lang="en-US" altLang="zh-CN" sz="2400" b="1" dirty="0">
                <a:solidFill>
                  <a:srgbClr val="FFFFFF"/>
                </a:solidFill>
                <a:latin typeface="微软雅黑" panose="020B0503020204020204" charset="-122"/>
                <a:ea typeface="微软雅黑" panose="020B0503020204020204" charset="-122"/>
                <a:cs typeface="宋体" panose="02010600030101010101" pitchFamily="2" charset="-122"/>
              </a:rPr>
              <a:t>MLM</a:t>
            </a:r>
            <a:r>
              <a:rPr lang="zh-CN" altLang="en-US" sz="2400" b="1" dirty="0">
                <a:solidFill>
                  <a:srgbClr val="FFFFFF"/>
                </a:solidFill>
                <a:latin typeface="微软雅黑" panose="020B0503020204020204" charset="-122"/>
                <a:ea typeface="微软雅黑" panose="020B0503020204020204" charset="-122"/>
                <a:cs typeface="宋体" panose="02010600030101010101" pitchFamily="2" charset="-122"/>
              </a:rPr>
              <a:t>并结合本应用场景，我们提出了</a:t>
            </a:r>
            <a:r>
              <a:rPr lang="en-US" altLang="zh-CN" sz="2400" b="1" dirty="0">
                <a:solidFill>
                  <a:srgbClr val="FFFFFF"/>
                </a:solidFill>
                <a:latin typeface="微软雅黑" panose="020B0503020204020204" charset="-122"/>
                <a:ea typeface="微软雅黑" panose="020B0503020204020204" charset="-122"/>
                <a:cs typeface="宋体" panose="02010600030101010101" pitchFamily="2" charset="-122"/>
              </a:rPr>
              <a:t>MFM</a:t>
            </a:r>
            <a:r>
              <a:rPr lang="zh-CN" altLang="en-US" sz="2400" b="1" dirty="0">
                <a:solidFill>
                  <a:srgbClr val="FFFFFF"/>
                </a:solidFill>
                <a:latin typeface="微软雅黑" panose="020B0503020204020204" charset="-122"/>
                <a:ea typeface="微软雅黑" panose="020B0503020204020204" charset="-122"/>
                <a:cs typeface="宋体" panose="02010600030101010101" pitchFamily="2" charset="-122"/>
              </a:rPr>
              <a:t>，我们随机</a:t>
            </a:r>
            <a:r>
              <a:rPr lang="en-US" altLang="zh-CN" sz="2400" b="1" dirty="0">
                <a:solidFill>
                  <a:srgbClr val="FFFFFF"/>
                </a:solidFill>
                <a:latin typeface="微软雅黑" panose="020B0503020204020204" charset="-122"/>
                <a:ea typeface="微软雅黑" panose="020B0503020204020204" charset="-122"/>
                <a:cs typeface="宋体" panose="02010600030101010101" pitchFamily="2" charset="-122"/>
              </a:rPr>
              <a:t>mask</a:t>
            </a:r>
            <a:r>
              <a:rPr lang="zh-CN" altLang="en-US" sz="2400" b="1" dirty="0">
                <a:solidFill>
                  <a:srgbClr val="FFFFFF"/>
                </a:solidFill>
                <a:latin typeface="微软雅黑" panose="020B0503020204020204" charset="-122"/>
                <a:ea typeface="微软雅黑" panose="020B0503020204020204" charset="-122"/>
                <a:cs typeface="宋体" panose="02010600030101010101" pitchFamily="2" charset="-122"/>
              </a:rPr>
              <a:t>一定百分比的图像特征，要求模型借助于其他特征，深度挖掘图像特征与文本之间的相关性，更好地完成匹配任务。</a:t>
            </a:r>
            <a:endParaRPr lang="en-US" altLang="zh-CN" sz="2400" b="1" dirty="0">
              <a:solidFill>
                <a:srgbClr val="FFFFFF"/>
              </a:solidFill>
              <a:latin typeface="微软雅黑" panose="020B0503020204020204" charset="-122"/>
              <a:ea typeface="微软雅黑" panose="020B0503020204020204" charset="-122"/>
              <a:cs typeface="宋体" panose="02010600030101010101" pitchFamily="2" charset="-122"/>
            </a:endParaRPr>
          </a:p>
          <a:p>
            <a:pPr marL="0" marR="0" lvl="0" indent="0" algn="l" defTabSz="1218565" rtl="0" eaLnBrk="1" fontAlgn="auto" latinLnBrk="0" hangingPunct="0">
              <a:lnSpc>
                <a:spcPct val="150000"/>
              </a:lnSpc>
              <a:spcBef>
                <a:spcPts val="0"/>
              </a:spcBef>
              <a:spcAft>
                <a:spcPts val="0"/>
              </a:spcAft>
              <a:buClrTx/>
              <a:buSzTx/>
              <a:buFont typeface="Arial" panose="020B0604020202020204" pitchFamily="34" charset="0"/>
              <a:buNone/>
              <a:defRPr/>
            </a:pPr>
            <a:r>
              <a:rPr lang="zh-CN" altLang="en-US" sz="2400" b="1" dirty="0">
                <a:solidFill>
                  <a:srgbClr val="FFFFFF"/>
                </a:solidFill>
                <a:latin typeface="微软雅黑" panose="020B0503020204020204" charset="-122"/>
                <a:ea typeface="微软雅黑" panose="020B0503020204020204" charset="-122"/>
                <a:cs typeface="宋体" panose="02010600030101010101" pitchFamily="2" charset="-122"/>
              </a:rPr>
              <a:t>由此，我们设计了特征随机擦除和特征连续擦除这两种方式，全面地挖掘了细粒度和粗粒度的潜在相关性。</a:t>
            </a:r>
            <a:endParaRPr lang="en-US" altLang="zh-CN" sz="2400" b="1" dirty="0">
              <a:solidFill>
                <a:srgbClr val="FFFFFF"/>
              </a:solidFill>
              <a:latin typeface="微软雅黑" panose="020B0503020204020204" charset="-122"/>
              <a:ea typeface="微软雅黑" panose="020B0503020204020204" charset="-122"/>
              <a:cs typeface="宋体" panose="02010600030101010101" pitchFamily="2" charset="-122"/>
            </a:endParaRPr>
          </a:p>
          <a:p>
            <a:pPr marL="0" marR="0" lvl="0" indent="0" algn="l" defTabSz="1218565" rtl="0" eaLnBrk="1" fontAlgn="auto" latinLnBrk="0" hangingPunct="0">
              <a:lnSpc>
                <a:spcPct val="150000"/>
              </a:lnSpc>
              <a:spcBef>
                <a:spcPts val="0"/>
              </a:spcBef>
              <a:spcAft>
                <a:spcPts val="0"/>
              </a:spcAft>
              <a:buClrTx/>
              <a:buSzTx/>
              <a:buFont typeface="Arial" panose="020B0604020202020204" pitchFamily="34" charset="0"/>
              <a:buNone/>
              <a:defRPr/>
            </a:pPr>
            <a:r>
              <a:rPr lang="en-US" altLang="zh-CN" sz="2400" b="1" dirty="0">
                <a:solidFill>
                  <a:srgbClr val="FFFFFF"/>
                </a:solidFill>
                <a:latin typeface="微软雅黑" panose="020B0503020204020204" charset="-122"/>
                <a:ea typeface="微软雅黑" panose="020B0503020204020204" charset="-122"/>
                <a:cs typeface="宋体" panose="02010600030101010101" pitchFamily="2" charset="-122"/>
              </a:rPr>
              <a:t>   </a:t>
            </a:r>
            <a:r>
              <a:rPr lang="zh-CN" altLang="en-US" sz="2400" b="1" dirty="0">
                <a:solidFill>
                  <a:srgbClr val="FFFFFF"/>
                </a:solidFill>
                <a:latin typeface="微软雅黑" panose="020B0503020204020204" charset="-122"/>
                <a:ea typeface="微软雅黑" panose="020B0503020204020204" charset="-122"/>
                <a:cs typeface="宋体" panose="02010600030101010101" pitchFamily="2" charset="-122"/>
              </a:rPr>
              <a:t>噪声增强鲁棒性</a:t>
            </a:r>
            <a:r>
              <a:rPr lang="en-US" altLang="zh-CN" sz="2400" b="1" dirty="0">
                <a:solidFill>
                  <a:srgbClr val="FFFFFF"/>
                </a:solidFill>
                <a:latin typeface="微软雅黑" panose="020B0503020204020204" charset="-122"/>
                <a:ea typeface="微软雅黑" panose="020B0503020204020204" charset="-122"/>
                <a:cs typeface="宋体" panose="02010600030101010101" pitchFamily="2" charset="-122"/>
              </a:rPr>
              <a:t> </a:t>
            </a: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45569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600670" y="5929931"/>
            <a:ext cx="10985502" cy="318490"/>
          </a:xfrm>
          <a:prstGeom prst="rect">
            <a:avLst/>
          </a:prstGeom>
        </p:spPr>
        <p:txBody>
          <a:bodyPr lIns="22859" tIns="22859" rIns="22859" bIns="22859"/>
          <a:lstStyle>
            <a:lvl1pPr marL="0" indent="0" defTabSz="367030">
              <a:lnSpc>
                <a:spcPct val="100000"/>
              </a:lnSpc>
              <a:spcBef>
                <a:spcPts val="0"/>
              </a:spcBef>
              <a:buSzTx/>
              <a:buNone/>
              <a:defRPr sz="1600" b="1"/>
            </a:lvl1pPr>
          </a:lstStyle>
          <a:p>
            <a:r>
              <a:t>作者和日期</a:t>
            </a:r>
          </a:p>
        </p:txBody>
      </p:sp>
      <p:sp>
        <p:nvSpPr>
          <p:cNvPr id="12" name="演示文稿标题"/>
          <p:cNvSpPr txBox="1">
            <a:spLocks noGrp="1"/>
          </p:cNvSpPr>
          <p:nvPr>
            <p:ph type="title" hasCustomPrompt="1"/>
          </p:nvPr>
        </p:nvSpPr>
        <p:spPr>
          <a:xfrm>
            <a:off x="603248" y="1287495"/>
            <a:ext cx="10985502" cy="2324101"/>
          </a:xfrm>
          <a:prstGeom prst="rect">
            <a:avLst/>
          </a:prstGeom>
        </p:spPr>
        <p:txBody>
          <a:bodyPr anchor="b"/>
          <a:lstStyle>
            <a:lvl1pPr>
              <a:defRPr sz="5800" spc="-116"/>
            </a:lvl1pPr>
          </a:lstStyle>
          <a:p>
            <a:r>
              <a:t>演示文稿标题</a:t>
            </a:r>
          </a:p>
        </p:txBody>
      </p:sp>
      <p:sp>
        <p:nvSpPr>
          <p:cNvPr id="13" name="正文级别 1…"/>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600" b="1"/>
            </a:lvl1pPr>
            <a:lvl2pPr marL="0" indent="457200" defTabSz="412750">
              <a:lnSpc>
                <a:spcPct val="100000"/>
              </a:lnSpc>
              <a:spcBef>
                <a:spcPts val="0"/>
              </a:spcBef>
              <a:buSzTx/>
              <a:buNone/>
              <a:defRPr sz="2600" b="1"/>
            </a:lvl2pPr>
            <a:lvl3pPr marL="0" indent="914400" defTabSz="412750">
              <a:lnSpc>
                <a:spcPct val="100000"/>
              </a:lnSpc>
              <a:spcBef>
                <a:spcPts val="0"/>
              </a:spcBef>
              <a:buSzTx/>
              <a:buNone/>
              <a:defRPr sz="2600" b="1"/>
            </a:lvl3pPr>
            <a:lvl4pPr marL="0" indent="1371600" defTabSz="412750">
              <a:lnSpc>
                <a:spcPct val="100000"/>
              </a:lnSpc>
              <a:spcBef>
                <a:spcPts val="0"/>
              </a:spcBef>
              <a:buSzTx/>
              <a:buNone/>
              <a:defRPr sz="2600" b="1"/>
            </a:lvl4pPr>
            <a:lvl5pPr marL="0" indent="1828800" defTabSz="412750">
              <a:lnSpc>
                <a:spcPct val="100000"/>
              </a:lnSpc>
              <a:spcBef>
                <a:spcPts val="0"/>
              </a:spcBef>
              <a:buSzTx/>
              <a:buNone/>
              <a:defRPr sz="2600" b="1"/>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2" name="4.png" descr="4.png"/>
          <p:cNvPicPr>
            <a:picLocks noChangeAspect="1"/>
          </p:cNvPicPr>
          <p:nvPr userDrawn="1"/>
        </p:nvPicPr>
        <p:blipFill>
          <a:blip r:embed="rId2"/>
          <a:stretch>
            <a:fillRect/>
          </a:stretch>
        </p:blipFill>
        <p:spPr>
          <a:xfrm>
            <a:off x="0" y="0"/>
            <a:ext cx="12192000" cy="6858000"/>
          </a:xfrm>
          <a:prstGeom prst="rect">
            <a:avLst/>
          </a:prstGeom>
          <a:ln w="3175">
            <a:miter lim="400000"/>
            <a:headEnd/>
            <a:tailEnd/>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603250" y="537963"/>
            <a:ext cx="10985500" cy="3620793"/>
          </a:xfrm>
          <a:prstGeom prst="rect">
            <a:avLst/>
          </a:prstGeom>
        </p:spPr>
        <p:txBody>
          <a:bodyPr anchor="b"/>
          <a:lstStyle>
            <a:lvl1pPr marL="0" indent="0" algn="ctr">
              <a:lnSpc>
                <a:spcPct val="80000"/>
              </a:lnSpc>
              <a:spcBef>
                <a:spcPts val="0"/>
              </a:spcBef>
              <a:buSzTx/>
              <a:buNone/>
              <a:defRPr sz="12400" b="1" spc="-124"/>
            </a:lvl1pPr>
            <a:lvl2pPr marL="0" indent="457200" algn="ctr">
              <a:lnSpc>
                <a:spcPct val="80000"/>
              </a:lnSpc>
              <a:spcBef>
                <a:spcPts val="0"/>
              </a:spcBef>
              <a:buSzTx/>
              <a:buNone/>
              <a:defRPr sz="12400" b="1" spc="-124"/>
            </a:lvl2pPr>
            <a:lvl3pPr marL="0" indent="914400" algn="ctr">
              <a:lnSpc>
                <a:spcPct val="80000"/>
              </a:lnSpc>
              <a:spcBef>
                <a:spcPts val="0"/>
              </a:spcBef>
              <a:buSzTx/>
              <a:buNone/>
              <a:defRPr sz="12400" b="1" spc="-124"/>
            </a:lvl3pPr>
            <a:lvl4pPr marL="0" indent="1371600" algn="ctr">
              <a:lnSpc>
                <a:spcPct val="80000"/>
              </a:lnSpc>
              <a:spcBef>
                <a:spcPts val="0"/>
              </a:spcBef>
              <a:buSzTx/>
              <a:buNone/>
              <a:defRPr sz="12400" b="1" spc="-124"/>
            </a:lvl4pPr>
            <a:lvl5pPr marL="0" indent="1828800" algn="ctr">
              <a:lnSpc>
                <a:spcPct val="80000"/>
              </a:lnSpc>
              <a:spcBef>
                <a:spcPts val="0"/>
              </a:spcBef>
              <a:buSzTx/>
              <a:buNone/>
              <a:defRPr sz="12400" b="1" spc="-124"/>
            </a:lvl5pPr>
          </a:lstStyle>
          <a:p>
            <a:r>
              <a:t>100%</a:t>
            </a:r>
          </a:p>
          <a:p>
            <a:pPr lvl="1"/>
            <a:endParaRPr/>
          </a:p>
          <a:p>
            <a:pPr lvl="2"/>
            <a:endParaRPr/>
          </a:p>
          <a:p>
            <a:pPr lvl="3"/>
            <a:endParaRPr/>
          </a:p>
          <a:p>
            <a:pPr lvl="4"/>
            <a:endParaRPr/>
          </a:p>
        </p:txBody>
      </p:sp>
      <p:sp>
        <p:nvSpPr>
          <p:cNvPr id="107" name="事实信息"/>
          <p:cNvSpPr txBox="1">
            <a:spLocks noGrp="1"/>
          </p:cNvSpPr>
          <p:nvPr>
            <p:ph type="body" sz="quarter" idx="21" hasCustomPrompt="1"/>
          </p:nvPr>
        </p:nvSpPr>
        <p:spPr>
          <a:xfrm>
            <a:off x="603250" y="4131090"/>
            <a:ext cx="10985500" cy="467390"/>
          </a:xfrm>
          <a:prstGeom prst="rect">
            <a:avLst/>
          </a:prstGeom>
        </p:spPr>
        <p:txBody>
          <a:bodyPr lIns="22859" tIns="22859" rIns="22859" bIns="22859"/>
          <a:lstStyle>
            <a:lvl1pPr marL="0" indent="0" algn="ctr" defTabSz="395605">
              <a:lnSpc>
                <a:spcPct val="100000"/>
              </a:lnSpc>
              <a:spcBef>
                <a:spcPts val="0"/>
              </a:spcBef>
              <a:buSzTx/>
              <a:buNone/>
              <a:defRPr sz="2495"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15012" y="5337726"/>
            <a:ext cx="10100027" cy="318490"/>
          </a:xfrm>
          <a:prstGeom prst="rect">
            <a:avLst/>
          </a:prstGeom>
        </p:spPr>
        <p:txBody>
          <a:bodyPr lIns="22859" tIns="22859" rIns="22859" bIns="22859"/>
          <a:lstStyle>
            <a:lvl1pPr marL="0" indent="0" defTabSz="367030">
              <a:lnSpc>
                <a:spcPct val="100000"/>
              </a:lnSpc>
              <a:spcBef>
                <a:spcPts val="0"/>
              </a:spcBef>
              <a:buSzTx/>
              <a:buNone/>
              <a:defRPr sz="1600" b="1"/>
            </a:lvl1pPr>
          </a:lstStyle>
          <a:p>
            <a:r>
              <a:t>属性</a:t>
            </a:r>
          </a:p>
        </p:txBody>
      </p:sp>
      <p:sp>
        <p:nvSpPr>
          <p:cNvPr id="116" name="正文级别 1…"/>
          <p:cNvSpPr txBox="1">
            <a:spLocks noGrp="1"/>
          </p:cNvSpPr>
          <p:nvPr>
            <p:ph type="body" sz="half" idx="1" hasCustomPrompt="1"/>
          </p:nvPr>
        </p:nvSpPr>
        <p:spPr>
          <a:xfrm>
            <a:off x="876961" y="2469930"/>
            <a:ext cx="10438078" cy="1918140"/>
          </a:xfrm>
          <a:prstGeom prst="rect">
            <a:avLst/>
          </a:prstGeom>
        </p:spPr>
        <p:txBody>
          <a:bodyPr/>
          <a:lstStyle>
            <a:lvl1pPr marL="319405" indent="-234950">
              <a:spcBef>
                <a:spcPts val="0"/>
              </a:spcBef>
              <a:buSzTx/>
              <a:buNone/>
              <a:defRPr sz="4200" spc="-84">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319405" indent="222250">
              <a:spcBef>
                <a:spcPts val="0"/>
              </a:spcBef>
              <a:buSzTx/>
              <a:buNone/>
              <a:defRPr sz="4200" spc="-84">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319405" indent="679450">
              <a:spcBef>
                <a:spcPts val="0"/>
              </a:spcBef>
              <a:buSzTx/>
              <a:buNone/>
              <a:defRPr sz="4200" spc="-84">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319405" indent="1136650">
              <a:spcBef>
                <a:spcPts val="0"/>
              </a:spcBef>
              <a:buSzTx/>
              <a:buNone/>
              <a:defRPr sz="4200" spc="-84">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319405" indent="1593850">
              <a:spcBef>
                <a:spcPts val="0"/>
              </a:spcBef>
              <a:buSzTx/>
              <a:buNone/>
              <a:defRPr sz="4200" spc="-84">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“著名引文”</a:t>
            </a:r>
          </a:p>
          <a:p>
            <a:pPr lvl="1"/>
            <a:endParaRPr/>
          </a:p>
          <a:p>
            <a:pPr lvl="2"/>
            <a:endParaRPr/>
          </a:p>
          <a:p>
            <a:pPr lvl="3"/>
            <a:endParaRPr/>
          </a:p>
          <a:p>
            <a:pPr lvl="4"/>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一碗沙拉配有炒饭、水煮蛋和一双筷子"/>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125" name="一碗三文鱼饼、沙拉和鹰嘴豆泥"/>
          <p:cNvSpPr>
            <a:spLocks noGrp="1"/>
          </p:cNvSpPr>
          <p:nvPr>
            <p:ph type="pic" sz="half" idx="22"/>
          </p:nvPr>
        </p:nvSpPr>
        <p:spPr>
          <a:xfrm>
            <a:off x="6750050" y="1989137"/>
            <a:ext cx="5219700" cy="6075091"/>
          </a:xfrm>
          <a:prstGeom prst="rect">
            <a:avLst/>
          </a:prstGeom>
        </p:spPr>
        <p:txBody>
          <a:bodyPr lIns="91439" tIns="45719" rIns="91439" bIns="45719">
            <a:noAutofit/>
          </a:bodyPr>
          <a:lstStyle/>
          <a:p>
            <a:endParaRPr/>
          </a:p>
        </p:txBody>
      </p:sp>
      <p:sp>
        <p:nvSpPr>
          <p:cNvPr id="126" name="一碗宽意大利面配有欧芹黄油、烤榛子和帕尔马干酪"/>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一碗沙拉配有炒饭、水煮蛋和一双筷子"/>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一碗三文鱼饼、沙拉和鹰嘴豆泥"/>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33" name="幻灯片标题"/>
          <p:cNvSpPr txBox="1">
            <a:spLocks noGrp="1"/>
          </p:cNvSpPr>
          <p:nvPr>
            <p:ph type="title" hasCustomPrompt="1"/>
          </p:nvPr>
        </p:nvSpPr>
        <p:spPr>
          <a:xfrm>
            <a:off x="603250" y="635000"/>
            <a:ext cx="4889500" cy="2941137"/>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603250" y="3530288"/>
            <a:ext cx="4889500" cy="2692712"/>
          </a:xfrm>
          <a:prstGeom prst="rect">
            <a:avLst/>
          </a:prstGeom>
        </p:spPr>
        <p:txBody>
          <a:bodyPr/>
          <a:lstStyle>
            <a:lvl1pPr marL="0" indent="0" defTabSz="412750">
              <a:lnSpc>
                <a:spcPct val="100000"/>
              </a:lnSpc>
              <a:spcBef>
                <a:spcPts val="0"/>
              </a:spcBef>
              <a:buSzTx/>
              <a:buNone/>
              <a:defRPr sz="2600" b="1"/>
            </a:lvl1pPr>
            <a:lvl2pPr marL="0" indent="457200" defTabSz="412750">
              <a:lnSpc>
                <a:spcPct val="100000"/>
              </a:lnSpc>
              <a:spcBef>
                <a:spcPts val="0"/>
              </a:spcBef>
              <a:buSzTx/>
              <a:buNone/>
              <a:defRPr sz="2600" b="1"/>
            </a:lvl2pPr>
            <a:lvl3pPr marL="0" indent="914400" defTabSz="412750">
              <a:lnSpc>
                <a:spcPct val="100000"/>
              </a:lnSpc>
              <a:spcBef>
                <a:spcPts val="0"/>
              </a:spcBef>
              <a:buSzTx/>
              <a:buNone/>
              <a:defRPr sz="2600" b="1"/>
            </a:lvl3pPr>
            <a:lvl4pPr marL="0" indent="1371600" defTabSz="412750">
              <a:lnSpc>
                <a:spcPct val="100000"/>
              </a:lnSpc>
              <a:spcBef>
                <a:spcPts val="0"/>
              </a:spcBef>
              <a:buSzTx/>
              <a:buNone/>
              <a:defRPr sz="2600" b="1"/>
            </a:lvl4pPr>
            <a:lvl5pPr marL="0" indent="1828800" defTabSz="412750">
              <a:lnSpc>
                <a:spcPct val="100000"/>
              </a:lnSpc>
              <a:spcBef>
                <a:spcPts val="0"/>
              </a:spcBef>
              <a:buSzTx/>
              <a:buNone/>
              <a:defRPr sz="2600" b="1"/>
            </a:lvl5pPr>
          </a:lstStyle>
          <a:p>
            <a:r>
              <a:t>幻灯片副标题</a:t>
            </a:r>
          </a:p>
          <a:p>
            <a:pPr lvl="1"/>
            <a:endParaRPr/>
          </a:p>
          <a:p>
            <a:pPr lvl="2"/>
            <a:endParaRPr/>
          </a:p>
          <a:p>
            <a:pPr lvl="3"/>
            <a:endParaRPr/>
          </a:p>
          <a:p>
            <a:pPr lvl="4"/>
            <a:endParaRPr/>
          </a:p>
        </p:txBody>
      </p:sp>
      <p:sp>
        <p:nvSpPr>
          <p:cNvPr id="35" name="幻灯片编号"/>
          <p:cNvSpPr txBox="1">
            <a:spLocks noGrp="1"/>
          </p:cNvSpPr>
          <p:nvPr>
            <p:ph type="sldNum" sz="quarter" idx="2"/>
          </p:nvPr>
        </p:nvSpPr>
        <p:spPr>
          <a:xfrm>
            <a:off x="5997574" y="6542616"/>
            <a:ext cx="190603" cy="187301"/>
          </a:xfrm>
          <a:prstGeom prst="rect">
            <a:avLst/>
          </a:prstGeom>
        </p:spPr>
        <p:txBody>
          <a:bodyPr/>
          <a:lstStyle/>
          <a:p>
            <a:fld id="{86CB4B4D-7CA3-9044-876B-883B54F8677D}" type="slidenum">
              <a:rPr/>
              <a:t>‹#›</a:t>
            </a:fld>
            <a:endParaRPr/>
          </a:p>
        </p:txBody>
      </p:sp>
      <p:pic>
        <p:nvPicPr>
          <p:cNvPr id="2" name="4.png" descr="4.png"/>
          <p:cNvPicPr>
            <a:picLocks noChangeAspect="1"/>
          </p:cNvPicPr>
          <p:nvPr userDrawn="1"/>
        </p:nvPicPr>
        <p:blipFill>
          <a:blip r:embed="rId2"/>
          <a:stretch>
            <a:fillRect/>
          </a:stretch>
        </p:blipFill>
        <p:spPr>
          <a:xfrm>
            <a:off x="0" y="0"/>
            <a:ext cx="12192000" cy="6858000"/>
          </a:xfrm>
          <a:prstGeom prst="rect">
            <a:avLst/>
          </a:prstGeom>
          <a:ln w="3175">
            <a:miter lim="400000"/>
            <a:headEnd/>
            <a:tailEnd/>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603250" y="1186481"/>
            <a:ext cx="10985500" cy="467390"/>
          </a:xfrm>
          <a:prstGeom prst="rect">
            <a:avLst/>
          </a:prstGeom>
        </p:spPr>
        <p:txBody>
          <a:bodyPr lIns="22859" tIns="22859" rIns="22859" bIns="22859"/>
          <a:lstStyle>
            <a:lvl1pPr marL="0" indent="0" defTabSz="395605">
              <a:lnSpc>
                <a:spcPct val="100000"/>
              </a:lnSpc>
              <a:spcBef>
                <a:spcPts val="0"/>
              </a:spcBef>
              <a:buSzTx/>
              <a:buNone/>
              <a:defRPr sz="2495"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2" name="4.png" descr="4.png"/>
          <p:cNvPicPr>
            <a:picLocks noChangeAspect="1"/>
          </p:cNvPicPr>
          <p:nvPr userDrawn="1"/>
        </p:nvPicPr>
        <p:blipFill>
          <a:blip r:embed="rId2"/>
          <a:stretch>
            <a:fillRect/>
          </a:stretch>
        </p:blipFill>
        <p:spPr>
          <a:xfrm>
            <a:off x="0" y="0"/>
            <a:ext cx="12192000" cy="6858000"/>
          </a:xfrm>
          <a:prstGeom prst="rect">
            <a:avLst/>
          </a:prstGeom>
          <a:ln w="3175">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549275"/>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603250" y="1186481"/>
            <a:ext cx="4889500" cy="467390"/>
          </a:xfrm>
          <a:prstGeom prst="rect">
            <a:avLst/>
          </a:prstGeom>
        </p:spPr>
        <p:txBody>
          <a:bodyPr lIns="22859" tIns="22859" rIns="22859" bIns="22859"/>
          <a:lstStyle>
            <a:lvl1pPr marL="0" indent="0" defTabSz="395605">
              <a:lnSpc>
                <a:spcPct val="100000"/>
              </a:lnSpc>
              <a:spcBef>
                <a:spcPts val="0"/>
              </a:spcBef>
              <a:buSzTx/>
              <a:buNone/>
              <a:defRPr sz="2495" b="1"/>
            </a:lvl1pPr>
          </a:lstStyle>
          <a:p>
            <a:r>
              <a:t>幻灯片副标题</a:t>
            </a:r>
          </a:p>
        </p:txBody>
      </p:sp>
      <p:sp>
        <p:nvSpPr>
          <p:cNvPr id="61" name="正文级别 1…"/>
          <p:cNvSpPr txBox="1">
            <a:spLocks noGrp="1"/>
          </p:cNvSpPr>
          <p:nvPr>
            <p:ph type="body" sz="half" idx="1" hasCustomPrompt="1"/>
          </p:nvPr>
        </p:nvSpPr>
        <p:spPr>
          <a:xfrm>
            <a:off x="603250" y="2124252"/>
            <a:ext cx="4889500" cy="4128315"/>
          </a:xfrm>
          <a:prstGeom prst="rect">
            <a:avLst/>
          </a:prstGeom>
        </p:spPr>
        <p:txBody>
          <a:bodyPr/>
          <a:lstStyle/>
          <a:p>
            <a:r>
              <a:t>幻灯片项目符号文本</a:t>
            </a:r>
          </a:p>
          <a:p>
            <a:pPr lvl="1"/>
            <a:endParaRPr/>
          </a:p>
          <a:p>
            <a:pPr lvl="2"/>
            <a:endParaRPr/>
          </a:p>
          <a:p>
            <a:pPr lvl="3"/>
            <a:endParaRPr/>
          </a:p>
          <a:p>
            <a:pPr lvl="4"/>
            <a:endParaRPr/>
          </a:p>
        </p:txBody>
      </p:sp>
      <p:sp>
        <p:nvSpPr>
          <p:cNvPr id="62" name="一碗宽意大利面配有欧芹黄油、烤榛子和帕尔马干酪"/>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63" name="幻灯片标题"/>
          <p:cNvSpPr txBox="1">
            <a:spLocks noGrp="1"/>
          </p:cNvSpPr>
          <p:nvPr>
            <p:ph type="title" hasCustomPrompt="1"/>
          </p:nvPr>
        </p:nvSpPr>
        <p:spPr>
          <a:xfrm>
            <a:off x="603250" y="539750"/>
            <a:ext cx="4889500" cy="71755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章节标题</a:t>
            </a:r>
          </a:p>
        </p:txBody>
      </p:sp>
      <p:sp>
        <p:nvSpPr>
          <p:cNvPr id="72" name="幻灯片编号"/>
          <p:cNvSpPr txBox="1">
            <a:spLocks noGrp="1"/>
          </p:cNvSpPr>
          <p:nvPr>
            <p:ph type="sldNum" sz="quarter" idx="2"/>
          </p:nvPr>
        </p:nvSpPr>
        <p:spPr>
          <a:xfrm>
            <a:off x="5997574" y="6542616"/>
            <a:ext cx="190603" cy="1873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603250" y="539750"/>
            <a:ext cx="10985500" cy="717475"/>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603250" y="1186481"/>
            <a:ext cx="10985500" cy="467390"/>
          </a:xfrm>
          <a:prstGeom prst="rect">
            <a:avLst/>
          </a:prstGeom>
        </p:spPr>
        <p:txBody>
          <a:bodyPr lIns="22859" tIns="22859" rIns="22859" bIns="22859"/>
          <a:lstStyle>
            <a:lvl1pPr marL="0" indent="0" defTabSz="395605">
              <a:lnSpc>
                <a:spcPct val="100000"/>
              </a:lnSpc>
              <a:spcBef>
                <a:spcPts val="0"/>
              </a:spcBef>
              <a:buSzTx/>
              <a:buNone/>
              <a:defRPr sz="2495"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603250" y="539750"/>
            <a:ext cx="10985500" cy="71755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603250" y="1186481"/>
            <a:ext cx="10985500" cy="467390"/>
          </a:xfrm>
          <a:prstGeom prst="rect">
            <a:avLst/>
          </a:prstGeom>
        </p:spPr>
        <p:txBody>
          <a:bodyPr lIns="22859" tIns="22859" rIns="22859" bIns="22859"/>
          <a:lstStyle>
            <a:lvl1pPr marL="0" indent="0" defTabSz="395605">
              <a:lnSpc>
                <a:spcPct val="100000"/>
              </a:lnSpc>
              <a:spcBef>
                <a:spcPts val="0"/>
              </a:spcBef>
              <a:buSzTx/>
              <a:buNone/>
              <a:defRPr sz="2495"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600" spc="-26"/>
            </a:lvl1pPr>
            <a:lvl2pPr marL="0" indent="457200" defTabSz="412750">
              <a:lnSpc>
                <a:spcPct val="100000"/>
              </a:lnSpc>
              <a:spcBef>
                <a:spcPts val="900"/>
              </a:spcBef>
              <a:buSzTx/>
              <a:buNone/>
              <a:defRPr sz="2600" spc="-26"/>
            </a:lvl2pPr>
            <a:lvl3pPr marL="0" indent="914400" defTabSz="412750">
              <a:lnSpc>
                <a:spcPct val="100000"/>
              </a:lnSpc>
              <a:spcBef>
                <a:spcPts val="900"/>
              </a:spcBef>
              <a:buSzTx/>
              <a:buNone/>
              <a:defRPr sz="2600" spc="-26"/>
            </a:lvl3pPr>
            <a:lvl4pPr marL="0" indent="1371600" defTabSz="412750">
              <a:lnSpc>
                <a:spcPct val="100000"/>
              </a:lnSpc>
              <a:spcBef>
                <a:spcPts val="900"/>
              </a:spcBef>
              <a:buSzTx/>
              <a:buNone/>
              <a:defRPr sz="2600" spc="-26"/>
            </a:lvl4pPr>
            <a:lvl5pPr marL="0" indent="1828800" defTabSz="412750">
              <a:lnSpc>
                <a:spcPct val="100000"/>
              </a:lnSpc>
              <a:spcBef>
                <a:spcPts val="900"/>
              </a:spcBef>
              <a:buSzTx/>
              <a:buNone/>
              <a:defRPr sz="2600" spc="-26"/>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603250" y="2460421"/>
            <a:ext cx="10985500" cy="1937158"/>
          </a:xfrm>
          <a:prstGeom prst="rect">
            <a:avLst/>
          </a:prstGeom>
        </p:spPr>
        <p:txBody>
          <a:bodyPr anchor="ctr"/>
          <a:lstStyle>
            <a:lvl1pPr marL="0" indent="0" algn="ctr">
              <a:lnSpc>
                <a:spcPct val="80000"/>
              </a:lnSpc>
              <a:spcBef>
                <a:spcPts val="0"/>
              </a:spcBef>
              <a:buSzTx/>
              <a:buNone/>
              <a:defRPr sz="5800" spc="-116">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indent="457200" algn="ctr">
              <a:lnSpc>
                <a:spcPct val="80000"/>
              </a:lnSpc>
              <a:spcBef>
                <a:spcPts val="0"/>
              </a:spcBef>
              <a:buSzTx/>
              <a:buNone/>
              <a:defRPr sz="5800" spc="-116">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indent="914400" algn="ctr">
              <a:lnSpc>
                <a:spcPct val="80000"/>
              </a:lnSpc>
              <a:spcBef>
                <a:spcPts val="0"/>
              </a:spcBef>
              <a:buSzTx/>
              <a:buNone/>
              <a:defRPr sz="5800" spc="-116">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indent="1371600" algn="ctr">
              <a:lnSpc>
                <a:spcPct val="80000"/>
              </a:lnSpc>
              <a:spcBef>
                <a:spcPts val="0"/>
              </a:spcBef>
              <a:buSzTx/>
              <a:buNone/>
              <a:defRPr sz="5800" spc="-116">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indent="1828800" algn="ctr">
              <a:lnSpc>
                <a:spcPct val="80000"/>
              </a:lnSpc>
              <a:spcBef>
                <a:spcPts val="0"/>
              </a:spcBef>
              <a:buSzTx/>
              <a:buNone/>
              <a:defRPr sz="5800" spc="-116">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603250" y="539750"/>
            <a:ext cx="10985500" cy="716582"/>
          </a:xfrm>
          <a:prstGeom prst="rect">
            <a:avLst/>
          </a:prstGeom>
          <a:ln w="3175">
            <a:miter lim="400000"/>
          </a:ln>
        </p:spPr>
        <p:txBody>
          <a:bodyPr lIns="25400" tIns="25400" rIns="25400" bIns="25400">
            <a:normAutofit/>
          </a:bodyPr>
          <a:lstStyle/>
          <a:p>
            <a:r>
              <a:t>幻灯片标题</a:t>
            </a:r>
          </a:p>
        </p:txBody>
      </p:sp>
      <p:sp>
        <p:nvSpPr>
          <p:cNvPr id="3" name="正文级别 1…"/>
          <p:cNvSpPr txBox="1">
            <a:spLocks noGrp="1"/>
          </p:cNvSpPr>
          <p:nvPr>
            <p:ph type="body" idx="1" hasCustomPrompt="1"/>
          </p:nvPr>
        </p:nvSpPr>
        <p:spPr>
          <a:xfrm>
            <a:off x="603250" y="2124252"/>
            <a:ext cx="10985500" cy="4128006"/>
          </a:xfrm>
          <a:prstGeom prst="rect">
            <a:avLst/>
          </a:prstGeom>
          <a:ln w="3175">
            <a:miter lim="400000"/>
          </a:ln>
        </p:spPr>
        <p:txBody>
          <a:bodyPr lIns="25400" tIns="25400" rIns="25400" bIns="254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5997574" y="6540499"/>
            <a:ext cx="190603" cy="187301"/>
          </a:xfrm>
          <a:prstGeom prst="rect">
            <a:avLst/>
          </a:prstGeom>
          <a:ln w="3175">
            <a:miter lim="400000"/>
          </a:ln>
        </p:spPr>
        <p:txBody>
          <a:bodyPr wrap="none" lIns="25400" tIns="25400" rIns="25400" bIns="25400" anchor="b">
            <a:spAutoFit/>
          </a:bodyPr>
          <a:lstStyle>
            <a:lvl1pPr defTabSz="292100">
              <a:defRPr sz="90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1218565" rtl="0" latinLnBrk="0">
        <a:lnSpc>
          <a:spcPct val="80000"/>
        </a:lnSpc>
        <a:spcBef>
          <a:spcPts val="0"/>
        </a:spcBef>
        <a:spcAft>
          <a:spcPts val="0"/>
        </a:spcAft>
        <a:buClrTx/>
        <a:buSzTx/>
        <a:buFontTx/>
        <a:buNone/>
        <a:defRPr sz="4200" b="1" i="0" u="none" strike="noStrike" cap="none" spc="-84"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457200" algn="l" defTabSz="1218565" rtl="0" latinLnBrk="0">
        <a:lnSpc>
          <a:spcPct val="80000"/>
        </a:lnSpc>
        <a:spcBef>
          <a:spcPts val="0"/>
        </a:spcBef>
        <a:spcAft>
          <a:spcPts val="0"/>
        </a:spcAft>
        <a:buClrTx/>
        <a:buSzTx/>
        <a:buFontTx/>
        <a:buNone/>
        <a:defRPr sz="4200" b="1" i="0" u="none" strike="noStrike" cap="none" spc="-84" baseline="0">
          <a:solidFill>
            <a:srgbClr val="000000"/>
          </a:solidFill>
          <a:uFillTx/>
          <a:latin typeface="+mn-lt"/>
          <a:ea typeface="+mn-ea"/>
          <a:cs typeface="+mn-cs"/>
          <a:sym typeface="Helvetica Neue" panose="02000503000000020004"/>
        </a:defRPr>
      </a:lvl2pPr>
      <a:lvl3pPr marL="0" marR="0" indent="914400" algn="l" defTabSz="1218565" rtl="0" latinLnBrk="0">
        <a:lnSpc>
          <a:spcPct val="80000"/>
        </a:lnSpc>
        <a:spcBef>
          <a:spcPts val="0"/>
        </a:spcBef>
        <a:spcAft>
          <a:spcPts val="0"/>
        </a:spcAft>
        <a:buClrTx/>
        <a:buSzTx/>
        <a:buFontTx/>
        <a:buNone/>
        <a:defRPr sz="4200" b="1" i="0" u="none" strike="noStrike" cap="none" spc="-84" baseline="0">
          <a:solidFill>
            <a:srgbClr val="000000"/>
          </a:solidFill>
          <a:uFillTx/>
          <a:latin typeface="+mn-lt"/>
          <a:ea typeface="+mn-ea"/>
          <a:cs typeface="+mn-cs"/>
          <a:sym typeface="Helvetica Neue" panose="02000503000000020004"/>
        </a:defRPr>
      </a:lvl3pPr>
      <a:lvl4pPr marL="0" marR="0" indent="1371600" algn="l" defTabSz="1218565" rtl="0" latinLnBrk="0">
        <a:lnSpc>
          <a:spcPct val="80000"/>
        </a:lnSpc>
        <a:spcBef>
          <a:spcPts val="0"/>
        </a:spcBef>
        <a:spcAft>
          <a:spcPts val="0"/>
        </a:spcAft>
        <a:buClrTx/>
        <a:buSzTx/>
        <a:buFontTx/>
        <a:buNone/>
        <a:defRPr sz="4200" b="1" i="0" u="none" strike="noStrike" cap="none" spc="-84" baseline="0">
          <a:solidFill>
            <a:srgbClr val="000000"/>
          </a:solidFill>
          <a:uFillTx/>
          <a:latin typeface="+mn-lt"/>
          <a:ea typeface="+mn-ea"/>
          <a:cs typeface="+mn-cs"/>
          <a:sym typeface="Helvetica Neue" panose="02000503000000020004"/>
        </a:defRPr>
      </a:lvl4pPr>
      <a:lvl5pPr marL="0" marR="0" indent="1828800" algn="l" defTabSz="1218565" rtl="0" latinLnBrk="0">
        <a:lnSpc>
          <a:spcPct val="80000"/>
        </a:lnSpc>
        <a:spcBef>
          <a:spcPts val="0"/>
        </a:spcBef>
        <a:spcAft>
          <a:spcPts val="0"/>
        </a:spcAft>
        <a:buClrTx/>
        <a:buSzTx/>
        <a:buFontTx/>
        <a:buNone/>
        <a:defRPr sz="4200" b="1" i="0" u="none" strike="noStrike" cap="none" spc="-84" baseline="0">
          <a:solidFill>
            <a:srgbClr val="000000"/>
          </a:solidFill>
          <a:uFillTx/>
          <a:latin typeface="+mn-lt"/>
          <a:ea typeface="+mn-ea"/>
          <a:cs typeface="+mn-cs"/>
          <a:sym typeface="Helvetica Neue" panose="02000503000000020004"/>
        </a:defRPr>
      </a:lvl5pPr>
      <a:lvl6pPr marL="0" marR="0" indent="2286000" algn="l" defTabSz="1218565" rtl="0" latinLnBrk="0">
        <a:lnSpc>
          <a:spcPct val="80000"/>
        </a:lnSpc>
        <a:spcBef>
          <a:spcPts val="0"/>
        </a:spcBef>
        <a:spcAft>
          <a:spcPts val="0"/>
        </a:spcAft>
        <a:buClrTx/>
        <a:buSzTx/>
        <a:buFontTx/>
        <a:buNone/>
        <a:defRPr sz="4200" b="1" i="0" u="none" strike="noStrike" cap="none" spc="-84" baseline="0">
          <a:solidFill>
            <a:srgbClr val="000000"/>
          </a:solidFill>
          <a:uFillTx/>
          <a:latin typeface="+mn-lt"/>
          <a:ea typeface="+mn-ea"/>
          <a:cs typeface="+mn-cs"/>
          <a:sym typeface="Helvetica Neue" panose="02000503000000020004"/>
        </a:defRPr>
      </a:lvl6pPr>
      <a:lvl7pPr marL="0" marR="0" indent="2743200" algn="l" defTabSz="1218565" rtl="0" latinLnBrk="0">
        <a:lnSpc>
          <a:spcPct val="80000"/>
        </a:lnSpc>
        <a:spcBef>
          <a:spcPts val="0"/>
        </a:spcBef>
        <a:spcAft>
          <a:spcPts val="0"/>
        </a:spcAft>
        <a:buClrTx/>
        <a:buSzTx/>
        <a:buFontTx/>
        <a:buNone/>
        <a:defRPr sz="4200" b="1" i="0" u="none" strike="noStrike" cap="none" spc="-84" baseline="0">
          <a:solidFill>
            <a:srgbClr val="000000"/>
          </a:solidFill>
          <a:uFillTx/>
          <a:latin typeface="+mn-lt"/>
          <a:ea typeface="+mn-ea"/>
          <a:cs typeface="+mn-cs"/>
          <a:sym typeface="Helvetica Neue" panose="02000503000000020004"/>
        </a:defRPr>
      </a:lvl7pPr>
      <a:lvl8pPr marL="0" marR="0" indent="3200400" algn="l" defTabSz="1218565" rtl="0" latinLnBrk="0">
        <a:lnSpc>
          <a:spcPct val="80000"/>
        </a:lnSpc>
        <a:spcBef>
          <a:spcPts val="0"/>
        </a:spcBef>
        <a:spcAft>
          <a:spcPts val="0"/>
        </a:spcAft>
        <a:buClrTx/>
        <a:buSzTx/>
        <a:buFontTx/>
        <a:buNone/>
        <a:defRPr sz="4200" b="1" i="0" u="none" strike="noStrike" cap="none" spc="-84" baseline="0">
          <a:solidFill>
            <a:srgbClr val="000000"/>
          </a:solidFill>
          <a:uFillTx/>
          <a:latin typeface="+mn-lt"/>
          <a:ea typeface="+mn-ea"/>
          <a:cs typeface="+mn-cs"/>
          <a:sym typeface="Helvetica Neue" panose="02000503000000020004"/>
        </a:defRPr>
      </a:lvl8pPr>
      <a:lvl9pPr marL="0" marR="0" indent="3657600" algn="l" defTabSz="1218565" rtl="0" latinLnBrk="0">
        <a:lnSpc>
          <a:spcPct val="80000"/>
        </a:lnSpc>
        <a:spcBef>
          <a:spcPts val="0"/>
        </a:spcBef>
        <a:spcAft>
          <a:spcPts val="0"/>
        </a:spcAft>
        <a:buClrTx/>
        <a:buSzTx/>
        <a:buFontTx/>
        <a:buNone/>
        <a:defRPr sz="4200" b="1" i="0" u="none" strike="noStrike" cap="none" spc="-84" baseline="0">
          <a:solidFill>
            <a:srgbClr val="000000"/>
          </a:solidFill>
          <a:uFillTx/>
          <a:latin typeface="+mn-lt"/>
          <a:ea typeface="+mn-ea"/>
          <a:cs typeface="+mn-cs"/>
          <a:sym typeface="Helvetica Neue" panose="02000503000000020004"/>
        </a:defRPr>
      </a:lvl9pPr>
    </p:titleStyle>
    <p:bodyStyle>
      <a:lvl1pPr marL="304800" marR="0" indent="-304800" algn="l" defTabSz="1218565" rtl="0" latinLnBrk="0">
        <a:lnSpc>
          <a:spcPct val="90000"/>
        </a:lnSpc>
        <a:spcBef>
          <a:spcPts val="2200"/>
        </a:spcBef>
        <a:spcAft>
          <a:spcPts val="0"/>
        </a:spcAft>
        <a:buClrTx/>
        <a:buSzPct val="123000"/>
        <a:buFontTx/>
        <a:buChar char="•"/>
        <a:defRPr sz="24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marR="0" indent="-304800" algn="l" defTabSz="1218565" rtl="0" latinLnBrk="0">
        <a:lnSpc>
          <a:spcPct val="90000"/>
        </a:lnSpc>
        <a:spcBef>
          <a:spcPts val="2200"/>
        </a:spcBef>
        <a:spcAft>
          <a:spcPts val="0"/>
        </a:spcAft>
        <a:buClrTx/>
        <a:buSzPct val="123000"/>
        <a:buFontTx/>
        <a:buChar char="•"/>
        <a:defRPr sz="24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524000" marR="0" indent="-304800" algn="l" defTabSz="1218565" rtl="0" latinLnBrk="0">
        <a:lnSpc>
          <a:spcPct val="90000"/>
        </a:lnSpc>
        <a:spcBef>
          <a:spcPts val="2200"/>
        </a:spcBef>
        <a:spcAft>
          <a:spcPts val="0"/>
        </a:spcAft>
        <a:buClrTx/>
        <a:buSzPct val="123000"/>
        <a:buFontTx/>
        <a:buChar char="•"/>
        <a:defRPr sz="24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2133600" marR="0" indent="-304800" algn="l" defTabSz="1218565" rtl="0" latinLnBrk="0">
        <a:lnSpc>
          <a:spcPct val="90000"/>
        </a:lnSpc>
        <a:spcBef>
          <a:spcPts val="2200"/>
        </a:spcBef>
        <a:spcAft>
          <a:spcPts val="0"/>
        </a:spcAft>
        <a:buClrTx/>
        <a:buSzPct val="123000"/>
        <a:buFontTx/>
        <a:buChar char="•"/>
        <a:defRPr sz="24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743200" marR="0" indent="-304800" algn="l" defTabSz="1218565" rtl="0" latinLnBrk="0">
        <a:lnSpc>
          <a:spcPct val="90000"/>
        </a:lnSpc>
        <a:spcBef>
          <a:spcPts val="2200"/>
        </a:spcBef>
        <a:spcAft>
          <a:spcPts val="0"/>
        </a:spcAft>
        <a:buClrTx/>
        <a:buSzPct val="123000"/>
        <a:buFontTx/>
        <a:buChar char="•"/>
        <a:defRPr sz="24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3352800" marR="0" indent="-304800" algn="l" defTabSz="1218565" rtl="0" latinLnBrk="0">
        <a:lnSpc>
          <a:spcPct val="90000"/>
        </a:lnSpc>
        <a:spcBef>
          <a:spcPts val="2200"/>
        </a:spcBef>
        <a:spcAft>
          <a:spcPts val="0"/>
        </a:spcAft>
        <a:buClrTx/>
        <a:buSzPct val="123000"/>
        <a:buFontTx/>
        <a:buChar char="•"/>
        <a:defRPr sz="2400" b="0" i="0" u="none" strike="noStrike" cap="none" spc="0" baseline="0">
          <a:solidFill>
            <a:srgbClr val="000000"/>
          </a:solidFill>
          <a:uFillTx/>
          <a:latin typeface="+mn-lt"/>
          <a:ea typeface="+mn-ea"/>
          <a:cs typeface="+mn-cs"/>
          <a:sym typeface="Helvetica Neue" panose="02000503000000020004"/>
        </a:defRPr>
      </a:lvl6pPr>
      <a:lvl7pPr marL="3962400" marR="0" indent="-304800" algn="l" defTabSz="1218565" rtl="0" latinLnBrk="0">
        <a:lnSpc>
          <a:spcPct val="90000"/>
        </a:lnSpc>
        <a:spcBef>
          <a:spcPts val="2200"/>
        </a:spcBef>
        <a:spcAft>
          <a:spcPts val="0"/>
        </a:spcAft>
        <a:buClrTx/>
        <a:buSzPct val="123000"/>
        <a:buFontTx/>
        <a:buChar char="•"/>
        <a:defRPr sz="2400" b="0" i="0" u="none" strike="noStrike" cap="none" spc="0" baseline="0">
          <a:solidFill>
            <a:srgbClr val="000000"/>
          </a:solidFill>
          <a:uFillTx/>
          <a:latin typeface="+mn-lt"/>
          <a:ea typeface="+mn-ea"/>
          <a:cs typeface="+mn-cs"/>
          <a:sym typeface="Helvetica Neue" panose="02000503000000020004"/>
        </a:defRPr>
      </a:lvl7pPr>
      <a:lvl8pPr marL="4572000" marR="0" indent="-304800" algn="l" defTabSz="1218565" rtl="0" latinLnBrk="0">
        <a:lnSpc>
          <a:spcPct val="90000"/>
        </a:lnSpc>
        <a:spcBef>
          <a:spcPts val="2200"/>
        </a:spcBef>
        <a:spcAft>
          <a:spcPts val="0"/>
        </a:spcAft>
        <a:buClrTx/>
        <a:buSzPct val="123000"/>
        <a:buFontTx/>
        <a:buChar char="•"/>
        <a:defRPr sz="2400" b="0" i="0" u="none" strike="noStrike" cap="none" spc="0" baseline="0">
          <a:solidFill>
            <a:srgbClr val="000000"/>
          </a:solidFill>
          <a:uFillTx/>
          <a:latin typeface="+mn-lt"/>
          <a:ea typeface="+mn-ea"/>
          <a:cs typeface="+mn-cs"/>
          <a:sym typeface="Helvetica Neue" panose="02000503000000020004"/>
        </a:defRPr>
      </a:lvl8pPr>
      <a:lvl9pPr marL="5181600" marR="0" indent="-304800" algn="l" defTabSz="1218565" rtl="0" latinLnBrk="0">
        <a:lnSpc>
          <a:spcPct val="90000"/>
        </a:lnSpc>
        <a:spcBef>
          <a:spcPts val="2200"/>
        </a:spcBef>
        <a:spcAft>
          <a:spcPts val="0"/>
        </a:spcAft>
        <a:buClrTx/>
        <a:buSzPct val="123000"/>
        <a:buFontTx/>
        <a:buChar char="•"/>
        <a:defRPr sz="24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2921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Neue" panose="02000503000000020004"/>
        </a:defRPr>
      </a:lvl1pPr>
      <a:lvl2pPr marL="0" marR="0" indent="457200" algn="ctr" defTabSz="2921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Neue" panose="02000503000000020004"/>
        </a:defRPr>
      </a:lvl2pPr>
      <a:lvl3pPr marL="0" marR="0" indent="914400" algn="ctr" defTabSz="2921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Neue" panose="02000503000000020004"/>
        </a:defRPr>
      </a:lvl3pPr>
      <a:lvl4pPr marL="0" marR="0" indent="1371600" algn="ctr" defTabSz="2921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Neue" panose="02000503000000020004"/>
        </a:defRPr>
      </a:lvl4pPr>
      <a:lvl5pPr marL="0" marR="0" indent="1828800" algn="ctr" defTabSz="2921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Neue" panose="02000503000000020004"/>
        </a:defRPr>
      </a:lvl5pPr>
      <a:lvl6pPr marL="0" marR="0" indent="2286000" algn="ctr" defTabSz="2921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Neue" panose="02000503000000020004"/>
        </a:defRPr>
      </a:lvl6pPr>
      <a:lvl7pPr marL="0" marR="0" indent="2743200" algn="ctr" defTabSz="2921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Neue" panose="02000503000000020004"/>
        </a:defRPr>
      </a:lvl7pPr>
      <a:lvl8pPr marL="0" marR="0" indent="3200400" algn="ctr" defTabSz="2921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Neue" panose="02000503000000020004"/>
        </a:defRPr>
      </a:lvl8pPr>
      <a:lvl9pPr marL="0" marR="0" indent="3657600" algn="ctr" defTabSz="292100" rtl="0" latinLnBrk="0">
        <a:lnSpc>
          <a:spcPct val="100000"/>
        </a:lnSpc>
        <a:spcBef>
          <a:spcPts val="0"/>
        </a:spcBef>
        <a:spcAft>
          <a:spcPts val="0"/>
        </a:spcAft>
        <a:buClrTx/>
        <a:buSzTx/>
        <a:buFontTx/>
        <a:buNone/>
        <a:defRPr sz="9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首页1.png" descr="首页1.png"/>
          <p:cNvPicPr>
            <a:picLocks noChangeAspect="1"/>
          </p:cNvPicPr>
          <p:nvPr/>
        </p:nvPicPr>
        <p:blipFill>
          <a:blip r:embed="rId2"/>
          <a:stretch>
            <a:fillRect/>
          </a:stretch>
        </p:blipFill>
        <p:spPr>
          <a:xfrm>
            <a:off x="0" y="0"/>
            <a:ext cx="12192000" cy="6858000"/>
          </a:xfrm>
          <a:prstGeom prst="rect">
            <a:avLst/>
          </a:prstGeom>
          <a:ln w="3175">
            <a:miter lim="400000"/>
            <a:headEnd/>
            <a:tailEnd/>
          </a:ln>
        </p:spPr>
      </p:pic>
      <p:pic>
        <p:nvPicPr>
          <p:cNvPr id="152" name="文案.png" descr="文案.png"/>
          <p:cNvPicPr>
            <a:picLocks noChangeAspect="1"/>
          </p:cNvPicPr>
          <p:nvPr/>
        </p:nvPicPr>
        <p:blipFill>
          <a:blip r:embed="rId3"/>
          <a:stretch>
            <a:fillRect/>
          </a:stretch>
        </p:blipFill>
        <p:spPr>
          <a:xfrm>
            <a:off x="804812" y="1771650"/>
            <a:ext cx="7264401" cy="3314700"/>
          </a:xfrm>
          <a:prstGeom prst="rect">
            <a:avLst/>
          </a:prstGeom>
          <a:ln w="3175">
            <a:miter lim="400000"/>
            <a:headEnd/>
            <a:tailEnd/>
          </a:ln>
        </p:spPr>
      </p:pic>
      <p:pic>
        <p:nvPicPr>
          <p:cNvPr id="153" name="京东logo.png" descr="京东logo.png"/>
          <p:cNvPicPr>
            <a:picLocks noChangeAspect="1"/>
          </p:cNvPicPr>
          <p:nvPr/>
        </p:nvPicPr>
        <p:blipFill>
          <a:blip r:embed="rId4"/>
          <a:stretch>
            <a:fillRect/>
          </a:stretch>
        </p:blipFill>
        <p:spPr>
          <a:xfrm>
            <a:off x="10519965" y="627558"/>
            <a:ext cx="1174751" cy="355601"/>
          </a:xfrm>
          <a:prstGeom prst="rect">
            <a:avLst/>
          </a:prstGeom>
          <a:ln w="3175">
            <a:miter lim="400000"/>
            <a:headEnd/>
            <a:tailEnd/>
          </a:ln>
        </p:spPr>
      </p:pic>
      <p:pic>
        <p:nvPicPr>
          <p:cNvPr id="154" name="人工智能学会.png" descr="人工智能学会.png"/>
          <p:cNvPicPr>
            <a:picLocks noChangeAspect="1"/>
          </p:cNvPicPr>
          <p:nvPr/>
        </p:nvPicPr>
        <p:blipFill>
          <a:blip r:embed="rId5"/>
          <a:stretch>
            <a:fillRect/>
          </a:stretch>
        </p:blipFill>
        <p:spPr>
          <a:xfrm>
            <a:off x="782240" y="633908"/>
            <a:ext cx="1839401" cy="349746"/>
          </a:xfrm>
          <a:prstGeom prst="rect">
            <a:avLst/>
          </a:prstGeom>
          <a:ln w="3175">
            <a:miter lim="400000"/>
            <a:headEnd/>
            <a:tailEnd/>
          </a:ln>
        </p:spPr>
      </p:pic>
      <p:pic>
        <p:nvPicPr>
          <p:cNvPr id="155" name="杭州人才交流logo.png" descr="杭州人才交流logo.png"/>
          <p:cNvPicPr>
            <a:picLocks noChangeAspect="1"/>
          </p:cNvPicPr>
          <p:nvPr/>
        </p:nvPicPr>
        <p:blipFill>
          <a:blip r:embed="rId6"/>
          <a:stretch>
            <a:fillRect/>
          </a:stretch>
        </p:blipFill>
        <p:spPr>
          <a:xfrm>
            <a:off x="3016020" y="653338"/>
            <a:ext cx="2402880" cy="310886"/>
          </a:xfrm>
          <a:prstGeom prst="rect">
            <a:avLst/>
          </a:prstGeom>
          <a:ln w="3175">
            <a:miter lim="400000"/>
            <a:headEnd/>
            <a:tailEnd/>
          </a:ln>
        </p:spPr>
      </p:pic>
      <p:pic>
        <p:nvPicPr>
          <p:cNvPr id="156" name="余杭人才.png" descr="余杭人才.png"/>
          <p:cNvPicPr>
            <a:picLocks noChangeAspect="1"/>
          </p:cNvPicPr>
          <p:nvPr/>
        </p:nvPicPr>
        <p:blipFill>
          <a:blip r:embed="rId7"/>
          <a:stretch>
            <a:fillRect/>
          </a:stretch>
        </p:blipFill>
        <p:spPr>
          <a:xfrm>
            <a:off x="5800578" y="564058"/>
            <a:ext cx="1104901" cy="482601"/>
          </a:xfrm>
          <a:prstGeom prst="rect">
            <a:avLst/>
          </a:prstGeom>
          <a:ln w="3175">
            <a:miter lim="400000"/>
            <a:headEnd/>
            <a:tailEnd/>
          </a:ln>
        </p:spPr>
      </p:pic>
      <p:grpSp>
        <p:nvGrpSpPr>
          <p:cNvPr id="159" name="成组"/>
          <p:cNvGrpSpPr/>
          <p:nvPr/>
        </p:nvGrpSpPr>
        <p:grpSpPr>
          <a:xfrm>
            <a:off x="1006229" y="4248717"/>
            <a:ext cx="3577854" cy="310885"/>
            <a:chOff x="0" y="0"/>
            <a:chExt cx="3577852" cy="310884"/>
          </a:xfrm>
        </p:grpSpPr>
        <p:pic>
          <p:nvPicPr>
            <p:cNvPr id="157" name="图像" descr="图像"/>
            <p:cNvPicPr>
              <a:picLocks noChangeAspect="1"/>
            </p:cNvPicPr>
            <p:nvPr/>
          </p:nvPicPr>
          <p:blipFill>
            <a:blip r:embed="rId8"/>
            <a:stretch>
              <a:fillRect/>
            </a:stretch>
          </p:blipFill>
          <p:spPr>
            <a:xfrm>
              <a:off x="0" y="0"/>
              <a:ext cx="3577853" cy="310885"/>
            </a:xfrm>
            <a:prstGeom prst="rect">
              <a:avLst/>
            </a:prstGeom>
            <a:ln w="3175" cap="flat">
              <a:noFill/>
              <a:miter lim="400000"/>
              <a:headEnd/>
              <a:tailEnd/>
            </a:ln>
            <a:effectLst/>
          </p:spPr>
        </p:pic>
        <p:pic>
          <p:nvPicPr>
            <p:cNvPr id="158" name="图像" descr="图像"/>
            <p:cNvPicPr>
              <a:picLocks noChangeAspect="1"/>
            </p:cNvPicPr>
            <p:nvPr/>
          </p:nvPicPr>
          <p:blipFill>
            <a:blip r:embed="rId9"/>
            <a:srcRect l="13533" t="18589" r="13533" b="53785"/>
            <a:stretch>
              <a:fillRect/>
            </a:stretch>
          </p:blipFill>
          <p:spPr>
            <a:xfrm>
              <a:off x="134559" y="37869"/>
              <a:ext cx="1616487" cy="231369"/>
            </a:xfrm>
            <a:prstGeom prst="rect">
              <a:avLst/>
            </a:prstGeom>
            <a:ln w="3175" cap="flat">
              <a:noFill/>
              <a:miter lim="400000"/>
              <a:headEnd/>
              <a:tailEnd/>
            </a:ln>
            <a:effectLst/>
          </p:spPr>
        </p:pic>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00606" y="1338622"/>
            <a:ext cx="6798945" cy="5270843"/>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noAutofit/>
          </a:bodyPr>
          <a:lstStyle/>
          <a:p>
            <a:pPr marL="285750" lvl="1" indent="-285750" algn="l">
              <a:lnSpc>
                <a:spcPct val="150000"/>
              </a:lnSpc>
              <a:buFont typeface="Wingdings" panose="05000000000000000000" pitchFamily="2" charset="2"/>
              <a:buChar char="Ø"/>
            </a:pPr>
            <a:r>
              <a:rPr lang="zh-CN" altLang="en-US" sz="18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属性替换</a:t>
            </a:r>
            <a:endParaRPr lang="en-US" altLang="zh-CN" sz="1800" b="1" dirty="0">
              <a:solidFill>
                <a:srgbClr val="FF0000"/>
              </a:solidFill>
              <a:latin typeface="微软雅黑" panose="020B0503020204020204" charset="-122"/>
              <a:ea typeface="微软雅黑" panose="020B0503020204020204" charset="-122"/>
              <a:sym typeface="微软雅黑" panose="020B0503020204020204" charset="-122"/>
            </a:endParaRPr>
          </a:p>
          <a:p>
            <a:pPr marL="285750" lvl="1" indent="0" algn="l">
              <a:lnSpc>
                <a:spcPct val="150000"/>
              </a:lnSpc>
              <a:buFont typeface="Wingdings" panose="05000000000000000000" pitchFamily="2" charset="2"/>
              <a:buChar char="ü"/>
            </a:pPr>
            <a:r>
              <a:rPr lang="en-US" altLang="zh-CN" sz="1800" b="1" dirty="0">
                <a:solidFill>
                  <a:schemeClr val="bg1"/>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  </a:t>
            </a:r>
            <a:r>
              <a:rPr lang="zh-CN" altLang="en-US" sz="1800" b="1" dirty="0">
                <a:solidFill>
                  <a:schemeClr val="bg1"/>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替换等价的关键属性，</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如，高领 -&gt; 半高领</a:t>
            </a:r>
            <a:endParaRPr lang="en-US" altLang="zh-CN"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endParaRPr>
          </a:p>
          <a:p>
            <a:pPr marL="285750" lvl="1" indent="0" algn="l">
              <a:lnSpc>
                <a:spcPct val="150000"/>
              </a:lnSpc>
              <a:buFont typeface="Wingdings" panose="05000000000000000000" pitchFamily="2" charset="2"/>
              <a:buChar char="ü"/>
            </a:pPr>
            <a:r>
              <a:rPr lang="zh-CN" altLang="en-US" sz="1800" b="1" dirty="0">
                <a:solidFill>
                  <a:schemeClr val="bg1"/>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  替换互斥的关键属性，</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如，半高领</a:t>
            </a:r>
            <a:r>
              <a:rPr lang="en-US" altLang="zh-CN"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 </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mn-ea"/>
              </a:rPr>
              <a:t>-&gt; </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圆领</a:t>
            </a:r>
            <a:endParaRPr lang="en-US" altLang="zh-CN"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endParaRPr>
          </a:p>
          <a:p>
            <a:pPr marL="285750" lvl="1" indent="0" algn="l">
              <a:lnSpc>
                <a:spcPct val="150000"/>
              </a:lnSpc>
              <a:buFont typeface="Wingdings" panose="05000000000000000000" pitchFamily="2" charset="2"/>
              <a:buChar char="ü"/>
            </a:pPr>
            <a:r>
              <a:rPr lang="zh-CN" altLang="en-US" sz="1800" dirty="0">
                <a:solidFill>
                  <a:schemeClr val="bg1"/>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  </a:t>
            </a:r>
            <a:r>
              <a:rPr lang="zh-CN" altLang="en-US" sz="1800" b="1" dirty="0">
                <a:solidFill>
                  <a:schemeClr val="bg1"/>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替换互斥的隐藏属性，</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如，黑色</a:t>
            </a:r>
            <a:r>
              <a:rPr lang="en-US" altLang="zh-CN"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 </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mn-ea"/>
              </a:rPr>
              <a:t>-&gt;</a:t>
            </a:r>
            <a:r>
              <a:rPr lang="en-US" altLang="zh-CN" sz="1800" dirty="0">
                <a:solidFill>
                  <a:schemeClr val="bg1"/>
                </a:solidFill>
                <a:latin typeface="微软雅黑" panose="020B0503020204020204" charset="-122"/>
                <a:ea typeface="微软雅黑" panose="020B0503020204020204" charset="-122"/>
                <a:cs typeface="楷体" panose="02010609060101010101" charset="-122"/>
                <a:sym typeface="+mn-ea"/>
              </a:rPr>
              <a:t> </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白色</a:t>
            </a:r>
            <a:endParaRPr lang="en-US" altLang="zh-CN" sz="1800" dirty="0">
              <a:solidFill>
                <a:schemeClr val="bg1"/>
              </a:solidFill>
              <a:latin typeface="微软雅黑" panose="020B0503020204020204" charset="-122"/>
              <a:ea typeface="微软雅黑" panose="020B0503020204020204" charset="-122"/>
              <a:cs typeface="宋体" panose="02010600030101010101" pitchFamily="2" charset="-122"/>
              <a:sym typeface="+mn-ea"/>
            </a:endParaRPr>
          </a:p>
          <a:p>
            <a:pPr lvl="1" indent="-285750" algn="l">
              <a:lnSpc>
                <a:spcPct val="150000"/>
              </a:lnSpc>
              <a:buFont typeface="Wingdings" panose="05000000000000000000" pitchFamily="2" charset="2"/>
              <a:buChar char="Ø"/>
            </a:pPr>
            <a:r>
              <a:rPr lang="zh-CN" altLang="en-US" sz="18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属性添加</a:t>
            </a:r>
            <a:r>
              <a:rPr lang="en-US" altLang="zh-CN" sz="18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a:t>
            </a:r>
            <a:r>
              <a:rPr lang="zh-CN" altLang="en-US" sz="18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删除</a:t>
            </a:r>
            <a:endParaRPr lang="en-US" altLang="zh-CN" sz="18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marL="285750" lvl="1" indent="0" algn="l">
              <a:lnSpc>
                <a:spcPct val="150000"/>
              </a:lnSpc>
              <a:buFont typeface="Wingdings" panose="05000000000000000000" pitchFamily="2" charset="2"/>
              <a:buChar char="ü"/>
            </a:pPr>
            <a:r>
              <a:rPr lang="en-US" altLang="zh-CN" sz="1800">
                <a:solidFill>
                  <a:schemeClr val="bg1"/>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  </a:t>
            </a:r>
            <a:r>
              <a:rPr lang="zh-CN" altLang="en-US" sz="1800" b="1">
                <a:solidFill>
                  <a:schemeClr val="bg1"/>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添加</a:t>
            </a:r>
            <a:r>
              <a:rPr lang="zh-CN" altLang="en-US" sz="1800" b="1">
                <a:solidFill>
                  <a:schemeClr val="bg1"/>
                </a:solidFill>
                <a:latin typeface="微软雅黑" panose="020B0503020204020204" charset="-122"/>
                <a:ea typeface="微软雅黑" panose="020B0503020204020204" charset="-122"/>
                <a:sym typeface="微软雅黑" panose="020B0503020204020204" charset="-122"/>
              </a:rPr>
              <a:t>关键属性</a:t>
            </a:r>
            <a:endParaRPr lang="en-US" altLang="zh-CN" sz="1800" b="1">
              <a:solidFill>
                <a:schemeClr val="bg1"/>
              </a:solidFill>
              <a:latin typeface="微软雅黑" panose="020B0503020204020204" charset="-122"/>
              <a:ea typeface="微软雅黑" panose="020B0503020204020204" charset="-122"/>
              <a:sym typeface="微软雅黑" panose="020B0503020204020204" charset="-122"/>
            </a:endParaRPr>
          </a:p>
          <a:p>
            <a:pPr marL="285750" lvl="1" indent="0" algn="l">
              <a:lnSpc>
                <a:spcPct val="150000"/>
              </a:lnSpc>
              <a:buFont typeface="Wingdings" panose="05000000000000000000" pitchFamily="2" charset="2"/>
              <a:buChar char="ü"/>
            </a:pPr>
            <a:r>
              <a:rPr lang="zh-CN" altLang="en-US" sz="1800" b="1">
                <a:solidFill>
                  <a:schemeClr val="bg1"/>
                </a:solidFill>
                <a:latin typeface="微软雅黑" panose="020B0503020204020204" charset="-122"/>
                <a:ea typeface="微软雅黑" panose="020B0503020204020204" charset="-122"/>
                <a:sym typeface="微软雅黑" panose="020B0503020204020204" charset="-122"/>
              </a:rPr>
              <a:t>  删除关键属性</a:t>
            </a:r>
            <a:endParaRPr lang="en-US" altLang="zh-CN" sz="18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lvl="1" indent="-285750" algn="l">
              <a:lnSpc>
                <a:spcPct val="150000"/>
              </a:lnSpc>
              <a:buFont typeface="Wingdings" panose="05000000000000000000" pitchFamily="2" charset="2"/>
              <a:buChar char="Ø"/>
            </a:pPr>
            <a:r>
              <a:rPr lang="zh-CN" altLang="en-US" sz="18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标题</a:t>
            </a:r>
            <a:r>
              <a:rPr lang="zh-CN" altLang="en-US" sz="18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替换</a:t>
            </a:r>
            <a:endParaRPr lang="en-US" altLang="zh-CN" sz="18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marL="284400" lvl="1" indent="0" algn="l">
              <a:lnSpc>
                <a:spcPct val="150000"/>
              </a:lnSpc>
              <a:buFont typeface="Wingdings" panose="05000000000000000000" pitchFamily="2" charset="2"/>
              <a:buChar char="ü"/>
            </a:pPr>
            <a:r>
              <a:rPr lang="zh-CN" altLang="en-US" sz="1800" b="1" dirty="0">
                <a:solidFill>
                  <a:schemeClr val="bg1"/>
                </a:solidFill>
                <a:latin typeface="微软雅黑" panose="020B0503020204020204" charset="-122"/>
                <a:ea typeface="微软雅黑" panose="020B0503020204020204" charset="-122"/>
                <a:sym typeface="微软雅黑" panose="020B0503020204020204" charset="-122"/>
              </a:rPr>
              <a:t>  随机替换为其他</a:t>
            </a:r>
            <a:r>
              <a:rPr lang="zh-CN" altLang="en-US" sz="1800" b="1">
                <a:solidFill>
                  <a:schemeClr val="bg1"/>
                </a:solidFill>
                <a:latin typeface="微软雅黑" panose="020B0503020204020204" charset="-122"/>
                <a:ea typeface="微软雅黑" panose="020B0503020204020204" charset="-122"/>
                <a:sym typeface="微软雅黑" panose="020B0503020204020204" charset="-122"/>
              </a:rPr>
              <a:t>的商品标题 </a:t>
            </a:r>
            <a:r>
              <a:rPr lang="en-US" altLang="zh-CN" sz="1800" b="1">
                <a:solidFill>
                  <a:schemeClr val="bg1"/>
                </a:solidFill>
                <a:latin typeface="微软雅黑" panose="020B0503020204020204" charset="-122"/>
                <a:ea typeface="微软雅黑" panose="020B0503020204020204" charset="-122"/>
                <a:sym typeface="微软雅黑" panose="020B0503020204020204" charset="-122"/>
              </a:rPr>
              <a:t>-&gt; </a:t>
            </a:r>
            <a:r>
              <a:rPr lang="zh-CN" altLang="en-US" sz="1800">
                <a:solidFill>
                  <a:schemeClr val="bg1"/>
                </a:solidFill>
                <a:latin typeface="微软雅黑" panose="020B0503020204020204" charset="-122"/>
                <a:ea typeface="微软雅黑" panose="020B0503020204020204" charset="-122"/>
                <a:sym typeface="微软雅黑" panose="020B0503020204020204" charset="-122"/>
              </a:rPr>
              <a:t>图</a:t>
            </a:r>
            <a:r>
              <a:rPr lang="zh-CN" altLang="en-US" sz="1800" dirty="0">
                <a:solidFill>
                  <a:schemeClr val="bg1"/>
                </a:solidFill>
                <a:latin typeface="微软雅黑" panose="020B0503020204020204" charset="-122"/>
                <a:ea typeface="微软雅黑" panose="020B0503020204020204" charset="-122"/>
                <a:sym typeface="微软雅黑" panose="020B0503020204020204" charset="-122"/>
              </a:rPr>
              <a:t>文不匹配</a:t>
            </a:r>
            <a:endParaRPr lang="en-US" altLang="zh-CN" sz="1800" dirty="0">
              <a:solidFill>
                <a:schemeClr val="bg1"/>
              </a:solidFill>
              <a:latin typeface="微软雅黑" panose="020B0503020204020204" charset="-122"/>
              <a:ea typeface="微软雅黑" panose="020B0503020204020204" charset="-122"/>
              <a:sym typeface="微软雅黑" panose="020B0503020204020204" charset="-122"/>
            </a:endParaRPr>
          </a:p>
          <a:p>
            <a:pPr marL="285750" lvl="1" indent="-285750" algn="l">
              <a:lnSpc>
                <a:spcPct val="150000"/>
              </a:lnSpc>
              <a:buFont typeface="Wingdings" panose="05000000000000000000" pitchFamily="2" charset="2"/>
              <a:buChar char="Ø"/>
            </a:pPr>
            <a:r>
              <a:rPr lang="zh-CN" altLang="en-US" sz="18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标题</a:t>
            </a:r>
            <a:r>
              <a:rPr lang="zh-CN" altLang="en-US" sz="18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打乱</a:t>
            </a:r>
          </a:p>
          <a:p>
            <a:pPr marL="285750" lvl="1" indent="0" algn="l">
              <a:lnSpc>
                <a:spcPct val="150000"/>
              </a:lnSpc>
              <a:buFont typeface="Wingdings" panose="05000000000000000000" pitchFamily="2" charset="2"/>
              <a:buChar char="ü"/>
            </a:pPr>
            <a:r>
              <a:rPr lang="zh-CN" altLang="en-US" sz="1800">
                <a:solidFill>
                  <a:schemeClr val="bg1"/>
                </a:solidFill>
                <a:latin typeface="微软雅黑" panose="020B0503020204020204" charset="-122"/>
                <a:ea typeface="微软雅黑" panose="020B0503020204020204" charset="-122"/>
                <a:sym typeface="微软雅黑" panose="020B0503020204020204" charset="-122"/>
              </a:rPr>
              <a:t> 分词后，</a:t>
            </a:r>
            <a:r>
              <a:rPr lang="zh-CN" altLang="en-US" sz="1800" b="1">
                <a:solidFill>
                  <a:schemeClr val="bg1"/>
                </a:solidFill>
                <a:latin typeface="微软雅黑" panose="020B0503020204020204" charset="-122"/>
                <a:ea typeface="微软雅黑" panose="020B0503020204020204" charset="-122"/>
                <a:sym typeface="微软雅黑" panose="020B0503020204020204" charset="-122"/>
              </a:rPr>
              <a:t>随机打乱 </a:t>
            </a:r>
            <a:r>
              <a:rPr lang="en-US" altLang="zh-CN" sz="1800" b="1">
                <a:solidFill>
                  <a:schemeClr val="bg1"/>
                </a:solidFill>
                <a:latin typeface="微软雅黑" panose="020B0503020204020204" charset="-122"/>
                <a:ea typeface="微软雅黑" panose="020B0503020204020204" charset="-122"/>
                <a:sym typeface="微软雅黑" panose="020B0503020204020204" charset="-122"/>
              </a:rPr>
              <a:t>-&gt;</a:t>
            </a:r>
            <a:r>
              <a:rPr lang="zh-CN" altLang="en-US" sz="1800" b="1" dirty="0">
                <a:solidFill>
                  <a:schemeClr val="bg1"/>
                </a:solidFill>
                <a:latin typeface="微软雅黑" panose="020B0503020204020204" charset="-122"/>
                <a:ea typeface="微软雅黑" panose="020B0503020204020204" charset="-122"/>
                <a:sym typeface="微软雅黑" panose="020B0503020204020204" charset="-122"/>
              </a:rPr>
              <a:t> </a:t>
            </a:r>
            <a:r>
              <a:rPr lang="zh-CN" altLang="en-US" sz="1800">
                <a:solidFill>
                  <a:schemeClr val="bg1"/>
                </a:solidFill>
                <a:latin typeface="微软雅黑" panose="020B0503020204020204" charset="-122"/>
                <a:ea typeface="微软雅黑" panose="020B0503020204020204" charset="-122"/>
                <a:sym typeface="微软雅黑" panose="020B0503020204020204" charset="-122"/>
              </a:rPr>
              <a:t>不</a:t>
            </a:r>
            <a:r>
              <a:rPr lang="zh-CN" altLang="en-US" sz="1800" dirty="0">
                <a:solidFill>
                  <a:schemeClr val="bg1"/>
                </a:solidFill>
                <a:latin typeface="微软雅黑" panose="020B0503020204020204" charset="-122"/>
                <a:ea typeface="微软雅黑" panose="020B0503020204020204" charset="-122"/>
                <a:sym typeface="微软雅黑" panose="020B0503020204020204" charset="-122"/>
              </a:rPr>
              <a:t>改变标签</a:t>
            </a:r>
            <a:endParaRPr lang="en-US" altLang="zh-CN" sz="1800" dirty="0">
              <a:solidFill>
                <a:schemeClr val="bg1"/>
              </a:solidFill>
              <a:latin typeface="微软雅黑" panose="020B0503020204020204" charset="-122"/>
              <a:ea typeface="微软雅黑" panose="020B0503020204020204" charset="-122"/>
              <a:sym typeface="微软雅黑" panose="020B0503020204020204" charset="-122"/>
            </a:endParaRPr>
          </a:p>
          <a:p>
            <a:pPr lvl="1" indent="0" algn="l">
              <a:lnSpc>
                <a:spcPct val="150000"/>
              </a:lnSpc>
            </a:pPr>
            <a:r>
              <a:rPr lang="zh-CN" altLang="en-US" sz="1800" dirty="0">
                <a:solidFill>
                  <a:schemeClr val="accent6"/>
                </a:solidFill>
                <a:latin typeface="微软雅黑" panose="020B0503020204020204" charset="-122"/>
                <a:ea typeface="微软雅黑" panose="020B0503020204020204" charset="-122"/>
                <a:cs typeface="楷体" panose="02010609060101010101" charset="-122"/>
                <a:sym typeface="微软雅黑" panose="020B0503020204020204" charset="-122"/>
              </a:rPr>
              <a:t>    </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如，男士</a:t>
            </a:r>
            <a:r>
              <a:rPr lang="en-US" altLang="zh-CN"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 </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半高领</a:t>
            </a:r>
            <a:r>
              <a:rPr lang="en-US" altLang="zh-CN"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 </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长袖</a:t>
            </a:r>
            <a:r>
              <a:rPr lang="en-US" altLang="zh-CN"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 </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衬衫</a:t>
            </a:r>
            <a:r>
              <a:rPr lang="en-US" altLang="zh-CN"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 -&gt; </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长袖</a:t>
            </a:r>
            <a:r>
              <a:rPr lang="en-US" altLang="zh-CN"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 </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男士 衬衫</a:t>
            </a:r>
            <a:r>
              <a:rPr lang="en-US" altLang="zh-CN"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 </a:t>
            </a:r>
            <a:r>
              <a:rPr lang="zh-CN" altLang="en-US"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半高领</a:t>
            </a:r>
            <a:r>
              <a:rPr lang="en-US" altLang="zh-CN" sz="1800" dirty="0">
                <a:solidFill>
                  <a:schemeClr val="bg1"/>
                </a:solidFill>
                <a:latin typeface="微软雅黑" panose="020B0503020204020204" charset="-122"/>
                <a:ea typeface="微软雅黑" panose="020B0503020204020204" charset="-122"/>
                <a:cs typeface="楷体" panose="02010609060101010101" charset="-122"/>
                <a:sym typeface="微软雅黑" panose="020B0503020204020204" charset="-122"/>
              </a:rPr>
              <a:t> </a:t>
            </a:r>
          </a:p>
          <a:p>
            <a:pPr lvl="1" indent="0" algn="l">
              <a:lnSpc>
                <a:spcPct val="150000"/>
              </a:lnSpc>
            </a:pPr>
            <a:endParaRPr lang="en-US" altLang="zh-CN" sz="1800" dirty="0">
              <a:solidFill>
                <a:schemeClr val="bg1"/>
              </a:solidFill>
              <a:latin typeface="微软雅黑" panose="020B0503020204020204" charset="-122"/>
              <a:ea typeface="微软雅黑" panose="020B0503020204020204" charset="-122"/>
              <a:cs typeface="宋体" panose="02010600030101010101" pitchFamily="2" charset="-122"/>
              <a:sym typeface="+mn-ea"/>
            </a:endParaRPr>
          </a:p>
          <a:p>
            <a:pPr lvl="1" indent="0" algn="l">
              <a:lnSpc>
                <a:spcPct val="150000"/>
              </a:lnSpc>
            </a:pPr>
            <a:endParaRPr lang="en-US" altLang="zh-CN" sz="1800" b="1" dirty="0">
              <a:solidFill>
                <a:schemeClr val="bg1"/>
              </a:solidFill>
              <a:latin typeface="微软雅黑" panose="020B0503020204020204" charset="-122"/>
              <a:ea typeface="微软雅黑" panose="020B0503020204020204" charset="-122"/>
              <a:cs typeface="楷体" panose="02010609060101010101" charset="-122"/>
              <a:sym typeface="+mn-ea"/>
            </a:endParaRPr>
          </a:p>
        </p:txBody>
      </p:sp>
      <p:pic>
        <p:nvPicPr>
          <p:cNvPr id="7" name="图片 6" descr="半高领"/>
          <p:cNvPicPr>
            <a:picLocks noChangeAspect="1"/>
          </p:cNvPicPr>
          <p:nvPr/>
        </p:nvPicPr>
        <p:blipFill>
          <a:blip r:embed="rId3"/>
          <a:stretch>
            <a:fillRect/>
          </a:stretch>
        </p:blipFill>
        <p:spPr>
          <a:xfrm>
            <a:off x="7669439" y="1356514"/>
            <a:ext cx="1890944" cy="1867015"/>
          </a:xfrm>
          <a:prstGeom prst="rect">
            <a:avLst/>
          </a:prstGeom>
        </p:spPr>
      </p:pic>
      <p:pic>
        <p:nvPicPr>
          <p:cNvPr id="8" name="图片 7" descr="白色"/>
          <p:cNvPicPr>
            <a:picLocks noChangeAspect="1"/>
          </p:cNvPicPr>
          <p:nvPr/>
        </p:nvPicPr>
        <p:blipFill>
          <a:blip r:embed="rId4"/>
          <a:stretch>
            <a:fillRect/>
          </a:stretch>
        </p:blipFill>
        <p:spPr>
          <a:xfrm>
            <a:off x="7669940" y="3609867"/>
            <a:ext cx="1890442" cy="1866520"/>
          </a:xfrm>
          <a:prstGeom prst="rect">
            <a:avLst/>
          </a:prstGeom>
        </p:spPr>
      </p:pic>
      <p:pic>
        <p:nvPicPr>
          <p:cNvPr id="9" name="图片 8" descr="黑色"/>
          <p:cNvPicPr>
            <a:picLocks noChangeAspect="1"/>
          </p:cNvPicPr>
          <p:nvPr/>
        </p:nvPicPr>
        <p:blipFill>
          <a:blip r:embed="rId5"/>
          <a:stretch>
            <a:fillRect/>
          </a:stretch>
        </p:blipFill>
        <p:spPr>
          <a:xfrm>
            <a:off x="10054305" y="3609867"/>
            <a:ext cx="1890442" cy="1866520"/>
          </a:xfrm>
          <a:prstGeom prst="rect">
            <a:avLst/>
          </a:prstGeom>
        </p:spPr>
      </p:pic>
      <p:pic>
        <p:nvPicPr>
          <p:cNvPr id="10" name="图片 9" descr="圆领"/>
          <p:cNvPicPr>
            <a:picLocks noChangeAspect="1"/>
          </p:cNvPicPr>
          <p:nvPr/>
        </p:nvPicPr>
        <p:blipFill>
          <a:blip r:embed="rId6"/>
          <a:stretch>
            <a:fillRect/>
          </a:stretch>
        </p:blipFill>
        <p:spPr>
          <a:xfrm>
            <a:off x="10054305" y="1357009"/>
            <a:ext cx="1890442" cy="1866520"/>
          </a:xfrm>
          <a:prstGeom prst="rect">
            <a:avLst/>
          </a:prstGeom>
        </p:spPr>
      </p:pic>
      <p:sp>
        <p:nvSpPr>
          <p:cNvPr id="14" name="右箭头 13"/>
          <p:cNvSpPr/>
          <p:nvPr/>
        </p:nvSpPr>
        <p:spPr>
          <a:xfrm>
            <a:off x="9634277" y="2146691"/>
            <a:ext cx="397645" cy="307456"/>
          </a:xfrm>
          <a:prstGeom prst="rightArrow">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右箭头 14"/>
          <p:cNvSpPr/>
          <p:nvPr/>
        </p:nvSpPr>
        <p:spPr>
          <a:xfrm>
            <a:off x="9634277" y="4347068"/>
            <a:ext cx="397645" cy="307456"/>
          </a:xfrm>
          <a:prstGeom prst="rightArrow">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25400" tIns="25400" rIns="25400" bIns="25400" numCol="1" spcCol="38100" rtlCol="0" anchor="ctr" forceAA="0">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 name="文本框 16"/>
          <p:cNvSpPr txBox="1"/>
          <p:nvPr/>
        </p:nvSpPr>
        <p:spPr>
          <a:xfrm>
            <a:off x="7873025" y="3181941"/>
            <a:ext cx="1483772" cy="29458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8565" rtl="0" fontAlgn="auto" latinLnBrk="0" hangingPunct="0">
              <a:lnSpc>
                <a:spcPct val="100000"/>
              </a:lnSpc>
              <a:spcBef>
                <a:spcPts val="0"/>
              </a:spcBef>
              <a:spcAft>
                <a:spcPts val="0"/>
              </a:spcAft>
              <a:buClrTx/>
              <a:buSzTx/>
              <a:buFontTx/>
              <a:buNone/>
            </a:pPr>
            <a:r>
              <a:rPr lang="zh-CN" altLang="en-US" sz="2400" dirty="0">
                <a:solidFill>
                  <a:schemeClr val="bg1"/>
                </a:solidFill>
                <a:latin typeface="楷体" panose="02010609060101010101" charset="-122"/>
                <a:ea typeface="楷体" panose="02010609060101010101" charset="-122"/>
                <a:cs typeface="楷体" panose="02010609060101010101" charset="-122"/>
                <a:sym typeface="+mn-ea"/>
              </a:rPr>
              <a:t>半高领</a:t>
            </a:r>
            <a:endParaRPr kumimoji="0" lang="zh-CN" altLang="en-US" sz="2400" b="0" i="0" u="none" strike="noStrike" cap="none" spc="0" normalizeH="0" baseline="0" dirty="0">
              <a:ln>
                <a:noFill/>
              </a:ln>
              <a:solidFill>
                <a:schemeClr val="bg1"/>
              </a:solidFill>
              <a:effectLst/>
              <a:uFillTx/>
              <a:latin typeface="楷体" panose="02010609060101010101" charset="-122"/>
              <a:ea typeface="楷体" panose="02010609060101010101" charset="-122"/>
              <a:cs typeface="楷体" panose="02010609060101010101" charset="-122"/>
              <a:sym typeface="+mn-ea"/>
            </a:endParaRPr>
          </a:p>
        </p:txBody>
      </p:sp>
      <p:sp>
        <p:nvSpPr>
          <p:cNvPr id="18" name="文本框 17"/>
          <p:cNvSpPr txBox="1"/>
          <p:nvPr/>
        </p:nvSpPr>
        <p:spPr>
          <a:xfrm>
            <a:off x="10257389" y="3201745"/>
            <a:ext cx="1483772" cy="29458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chemeClr val="bg1"/>
                </a:solidFill>
                <a:effectLst/>
                <a:uFillTx/>
                <a:latin typeface="楷体" panose="02010609060101010101" charset="-122"/>
                <a:ea typeface="楷体" panose="02010609060101010101" charset="-122"/>
                <a:cs typeface="楷体" panose="02010609060101010101" charset="-122"/>
                <a:sym typeface="+mn-ea"/>
              </a:rPr>
              <a:t>圆领</a:t>
            </a:r>
          </a:p>
        </p:txBody>
      </p:sp>
      <p:sp>
        <p:nvSpPr>
          <p:cNvPr id="19" name="文本框 18"/>
          <p:cNvSpPr txBox="1"/>
          <p:nvPr/>
        </p:nvSpPr>
        <p:spPr>
          <a:xfrm>
            <a:off x="7873025" y="5450147"/>
            <a:ext cx="1483772" cy="29458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chemeClr val="bg1"/>
                </a:solidFill>
                <a:effectLst/>
                <a:uFillTx/>
                <a:latin typeface="楷体" panose="02010609060101010101" charset="-122"/>
                <a:ea typeface="楷体" panose="02010609060101010101" charset="-122"/>
                <a:cs typeface="楷体" panose="02010609060101010101" charset="-122"/>
                <a:sym typeface="+mn-ea"/>
              </a:rPr>
              <a:t>白色</a:t>
            </a:r>
          </a:p>
        </p:txBody>
      </p:sp>
      <p:sp>
        <p:nvSpPr>
          <p:cNvPr id="20" name="文本框 19"/>
          <p:cNvSpPr txBox="1"/>
          <p:nvPr/>
        </p:nvSpPr>
        <p:spPr>
          <a:xfrm>
            <a:off x="10257891" y="5450147"/>
            <a:ext cx="1483772" cy="29458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chemeClr val="bg1"/>
                </a:solidFill>
                <a:effectLst/>
                <a:uFillTx/>
                <a:latin typeface="楷体" panose="02010609060101010101" charset="-122"/>
                <a:ea typeface="楷体" panose="02010609060101010101" charset="-122"/>
                <a:cs typeface="楷体" panose="02010609060101010101" charset="-122"/>
                <a:sym typeface="+mn-ea"/>
              </a:rPr>
              <a:t>黑色</a:t>
            </a:r>
          </a:p>
        </p:txBody>
      </p:sp>
      <p:sp>
        <p:nvSpPr>
          <p:cNvPr id="4"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t>整体设计</a:t>
            </a:r>
          </a:p>
        </p:txBody>
      </p:sp>
      <p:pic>
        <p:nvPicPr>
          <p:cNvPr id="11" name="+.png" descr="+.png"/>
          <p:cNvPicPr>
            <a:picLocks noChangeAspect="1"/>
          </p:cNvPicPr>
          <p:nvPr/>
        </p:nvPicPr>
        <p:blipFill>
          <a:blip r:embed="rId7"/>
          <a:stretch>
            <a:fillRect/>
          </a:stretch>
        </p:blipFill>
        <p:spPr>
          <a:xfrm>
            <a:off x="2254084" y="210237"/>
            <a:ext cx="148149" cy="148149"/>
          </a:xfrm>
          <a:prstGeom prst="rect">
            <a:avLst/>
          </a:prstGeom>
          <a:ln w="3175">
            <a:miter lim="400000"/>
            <a:headEnd/>
            <a:tailEnd/>
          </a:ln>
        </p:spPr>
      </p:pic>
      <p:pic>
        <p:nvPicPr>
          <p:cNvPr id="12" name="+.png" descr="+.png"/>
          <p:cNvPicPr>
            <a:picLocks noChangeAspect="1"/>
          </p:cNvPicPr>
          <p:nvPr/>
        </p:nvPicPr>
        <p:blipFill>
          <a:blip r:embed="rId7"/>
          <a:stretch>
            <a:fillRect/>
          </a:stretch>
        </p:blipFill>
        <p:spPr>
          <a:xfrm>
            <a:off x="552457" y="623622"/>
            <a:ext cx="148149" cy="148149"/>
          </a:xfrm>
          <a:prstGeom prst="rect">
            <a:avLst/>
          </a:prstGeom>
          <a:ln w="3175">
            <a:miter lim="400000"/>
            <a:headEnd/>
            <a:tailEnd/>
          </a:ln>
        </p:spPr>
      </p:pic>
      <p:sp>
        <p:nvSpPr>
          <p:cNvPr id="13" name="文本框 8"/>
          <p:cNvSpPr txBox="1"/>
          <p:nvPr/>
        </p:nvSpPr>
        <p:spPr>
          <a:xfrm>
            <a:off x="1146301" y="694932"/>
            <a:ext cx="3085729"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数据增强</a:t>
            </a:r>
            <a:r>
              <a:rPr lang="en-US" altLang="zh-CN" sz="2200" b="1" dirty="0"/>
              <a:t>—</a:t>
            </a:r>
            <a:r>
              <a:rPr lang="zh-CN" altLang="en-US" sz="2200" b="1" dirty="0"/>
              <a:t>文本增强</a:t>
            </a:r>
            <a:endParaRPr sz="2200" b="1" dirty="0"/>
          </a:p>
        </p:txBody>
      </p:sp>
      <p:cxnSp>
        <p:nvCxnSpPr>
          <p:cNvPr id="21" name="直接箭头连接符 20"/>
          <p:cNvCxnSpPr>
            <a:cxnSpLocks/>
          </p:cNvCxnSpPr>
          <p:nvPr/>
        </p:nvCxnSpPr>
        <p:spPr>
          <a:xfrm flipV="1">
            <a:off x="5866327" y="2273121"/>
            <a:ext cx="1645743" cy="181026"/>
          </a:xfrm>
          <a:prstGeom prst="straightConnector1">
            <a:avLst/>
          </a:prstGeom>
          <a:ln w="28575">
            <a:solidFill>
              <a:srgbClr val="FFC000"/>
            </a:solidFill>
            <a:prstDash val="dash"/>
            <a:tailEnd type="triangle"/>
          </a:ln>
        </p:spPr>
        <p:style>
          <a:lnRef idx="1">
            <a:schemeClr val="accent6"/>
          </a:lnRef>
          <a:fillRef idx="0">
            <a:schemeClr val="accent6"/>
          </a:fillRef>
          <a:effectRef idx="0">
            <a:schemeClr val="accent6"/>
          </a:effectRef>
          <a:fontRef idx="minor">
            <a:schemeClr val="tx1"/>
          </a:fontRef>
        </p:style>
      </p:cxnSp>
      <p:cxnSp>
        <p:nvCxnSpPr>
          <p:cNvPr id="23" name="直接箭头连接符 22"/>
          <p:cNvCxnSpPr>
            <a:cxnSpLocks/>
          </p:cNvCxnSpPr>
          <p:nvPr/>
        </p:nvCxnSpPr>
        <p:spPr>
          <a:xfrm>
            <a:off x="5621628" y="2878166"/>
            <a:ext cx="1890442" cy="1597242"/>
          </a:xfrm>
          <a:prstGeom prst="straightConnector1">
            <a:avLst/>
          </a:prstGeom>
          <a:ln w="28575">
            <a:solidFill>
              <a:srgbClr val="FFC000"/>
            </a:solidFill>
            <a:prstDash val="dash"/>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1146302" y="3657600"/>
            <a:ext cx="6798945" cy="2604978"/>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noAutofit/>
          </a:bodyPr>
          <a:lstStyle/>
          <a:p>
            <a:pPr marL="342900" marR="0" lvl="0" indent="-342900" algn="l" defTabSz="1218565" rtl="0" eaLnBrk="1" fontAlgn="auto" latinLnBrk="0" hangingPunct="0">
              <a:lnSpc>
                <a:spcPct val="150000"/>
              </a:lnSpc>
              <a:spcBef>
                <a:spcPts val="0"/>
              </a:spcBef>
              <a:spcAft>
                <a:spcPts val="0"/>
              </a:spcAft>
              <a:buClrTx/>
              <a:buSzTx/>
              <a:buFont typeface="Arial" panose="020B0604020202020204" pitchFamily="34" charset="0"/>
              <a:buAutoNum type="arabicPeriod"/>
              <a:defRPr/>
            </a:pPr>
            <a:r>
              <a:rPr lang="zh-CN" altLang="en-US" sz="1800" b="1" dirty="0">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随机</a:t>
            </a:r>
            <a:r>
              <a:rPr lang="en-US" altLang="zh-CN" sz="1800" b="1" dirty="0">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mask(</a:t>
            </a:r>
            <a:r>
              <a:rPr lang="zh-CN" altLang="en-US" sz="1800" b="1" dirty="0">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细粒度</a:t>
            </a:r>
            <a:r>
              <a:rPr lang="en-US" altLang="zh-CN" sz="1800" b="1" dirty="0">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a:t>
            </a:r>
          </a:p>
          <a:p>
            <a:pPr marR="0" lvl="0" algn="l" defTabSz="1218565" rtl="0" eaLnBrk="1" fontAlgn="auto" latinLnBrk="0" hangingPunct="0">
              <a:lnSpc>
                <a:spcPct val="150000"/>
              </a:lnSpc>
              <a:spcBef>
                <a:spcPts val="0"/>
              </a:spcBef>
              <a:spcAft>
                <a:spcPts val="0"/>
              </a:spcAft>
              <a:buClrTx/>
              <a:buSzTx/>
              <a:defRPr/>
            </a:pPr>
            <a:r>
              <a:rPr lang="en-US" altLang="zh-CN" sz="1800" b="1" dirty="0">
                <a:solidFill>
                  <a:srgbClr val="FFFFFF"/>
                </a:solidFill>
                <a:latin typeface="微软雅黑" panose="020B0503020204020204" charset="-122"/>
                <a:ea typeface="微软雅黑" panose="020B0503020204020204" charset="-122"/>
                <a:cs typeface="宋体" panose="02010600030101010101" pitchFamily="2" charset="-122"/>
                <a:sym typeface="+mn-ea"/>
              </a:rPr>
              <a:t>     </a:t>
            </a:r>
            <a:r>
              <a:rPr kumimoji="0" lang="zh-CN" altLang="en-US"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mn-ea"/>
              </a:rPr>
              <a:t>随机选择</a:t>
            </a:r>
            <a:r>
              <a:rPr kumimoji="0" lang="en-US" altLang="zh-CN"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mn-ea"/>
              </a:rPr>
              <a:t>15%</a:t>
            </a:r>
            <a:r>
              <a:rPr kumimoji="0" lang="zh-CN" altLang="en-US"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mn-ea"/>
              </a:rPr>
              <a:t>特征点的位置</a:t>
            </a:r>
            <a:r>
              <a:rPr kumimoji="0" lang="en-US" altLang="zh-CN"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mn-ea"/>
              </a:rPr>
              <a:t>mask</a:t>
            </a:r>
          </a:p>
          <a:p>
            <a:pPr marR="0" lvl="0" algn="l" defTabSz="1218565" rtl="0" eaLnBrk="1" fontAlgn="auto" latinLnBrk="0" hangingPunct="0">
              <a:lnSpc>
                <a:spcPct val="150000"/>
              </a:lnSpc>
              <a:spcBef>
                <a:spcPts val="0"/>
              </a:spcBef>
              <a:spcAft>
                <a:spcPts val="0"/>
              </a:spcAft>
              <a:buClrTx/>
              <a:buSzTx/>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mn-ea"/>
            </a:endParaRPr>
          </a:p>
          <a:p>
            <a:pPr marL="0" marR="0" lvl="1" indent="0" algn="l" defTabSz="1218565" rtl="0" eaLnBrk="1" fontAlgn="auto" latinLnBrk="0" hangingPunct="0">
              <a:lnSpc>
                <a:spcPct val="150000"/>
              </a:lnSpc>
              <a:spcBef>
                <a:spcPts val="0"/>
              </a:spcBef>
              <a:spcAft>
                <a:spcPts val="0"/>
              </a:spcAft>
              <a:buClrTx/>
              <a:buSzTx/>
              <a:buFontTx/>
              <a:buNone/>
              <a:defRPr/>
            </a:pPr>
            <a:endParaRPr kumimoji="0" lang="en-US" altLang="zh-CN" sz="18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微软雅黑" panose="020B0503020204020204" charset="-122"/>
            </a:endParaRPr>
          </a:p>
          <a:p>
            <a:pPr marL="0" marR="0" lvl="1" indent="0" algn="l" defTabSz="1218565" rtl="0" eaLnBrk="1" fontAlgn="auto" latinLnBrk="0" hangingPunct="0">
              <a:lnSpc>
                <a:spcPct val="15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微软雅黑" panose="020B0503020204020204" charset="-122"/>
              </a:rPr>
              <a:t>2. </a:t>
            </a:r>
            <a:r>
              <a:rPr kumimoji="0" lang="zh-CN" altLang="en-US" sz="18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微软雅黑" panose="020B0503020204020204" charset="-122"/>
              </a:rPr>
              <a:t>连续</a:t>
            </a:r>
            <a:r>
              <a:rPr lang="en-US" altLang="zh-CN" sz="1800" b="1">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mask</a:t>
            </a:r>
            <a:r>
              <a:rPr kumimoji="0" lang="en-US" altLang="zh-CN" sz="1800" b="1"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微软雅黑" panose="020B0503020204020204" charset="-122"/>
              </a:rPr>
              <a:t>(</a:t>
            </a:r>
            <a:r>
              <a:rPr kumimoji="0" lang="zh-CN" altLang="en-US" sz="18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微软雅黑" panose="020B0503020204020204" charset="-122"/>
              </a:rPr>
              <a:t>粗粒度</a:t>
            </a:r>
            <a:r>
              <a:rPr kumimoji="0" lang="en-US" altLang="zh-CN" sz="18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微软雅黑" panose="020B0503020204020204" charset="-122"/>
              </a:rPr>
              <a:t>)</a:t>
            </a:r>
          </a:p>
          <a:p>
            <a:pPr marL="0" marR="0" lvl="1" indent="0" algn="l" defTabSz="1218565" rtl="0" eaLnBrk="1" fontAlgn="auto" latinLnBrk="0" hangingPunct="0">
              <a:lnSpc>
                <a:spcPct val="150000"/>
              </a:lnSpc>
              <a:spcBef>
                <a:spcPts val="0"/>
              </a:spcBef>
              <a:spcAft>
                <a:spcPts val="0"/>
              </a:spcAft>
              <a:buClrTx/>
              <a:buSzTx/>
              <a:buFontTx/>
              <a:buNone/>
              <a:defRPr/>
            </a:pPr>
            <a:r>
              <a:rPr lang="zh-CN" altLang="en-US" sz="1800" dirty="0">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     随机选择一段连续的</a:t>
            </a:r>
            <a:r>
              <a:rPr lang="en-US" altLang="zh-CN" sz="1800" dirty="0">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15%</a:t>
            </a:r>
            <a:r>
              <a:rPr lang="zh-CN" altLang="en-US" sz="1800" dirty="0">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特征点</a:t>
            </a:r>
            <a:r>
              <a:rPr lang="en-US" altLang="zh-CN" sz="1800" dirty="0">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mask</a:t>
            </a:r>
          </a:p>
          <a:p>
            <a:pPr marL="0" marR="0" lvl="1" indent="0" algn="l" defTabSz="1218565" rtl="0" eaLnBrk="1" fontAlgn="auto" latinLnBrk="0" hangingPunct="0">
              <a:lnSpc>
                <a:spcPct val="15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宋体" panose="02010600030101010101" pitchFamily="2" charset="-122"/>
              <a:sym typeface="微软雅黑" panose="020B0503020204020204" charset="-122"/>
            </a:endParaRPr>
          </a:p>
        </p:txBody>
      </p:sp>
      <p:sp>
        <p:nvSpPr>
          <p:cNvPr id="4"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marL="0" marR="0" lvl="0" indent="0" algn="l" defTabSz="457200" rtl="0" eaLnBrk="1" fontAlgn="auto" latinLnBrk="0" hangingPunct="0">
              <a:lnSpc>
                <a:spcPct val="100000"/>
              </a:lnSpc>
              <a:spcBef>
                <a:spcPts val="300"/>
              </a:spcBef>
              <a:spcAft>
                <a:spcPts val="0"/>
              </a:spcAft>
              <a:buClrTx/>
              <a:buSzTx/>
              <a:buFontTx/>
              <a:buNone/>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kumimoji="0" lang="zh-CN" altLang="en-US" sz="28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rPr>
              <a:t>整体设计</a:t>
            </a:r>
          </a:p>
        </p:txBody>
      </p:sp>
      <p:pic>
        <p:nvPicPr>
          <p:cNvPr id="11" name="+.png" descr="+.png"/>
          <p:cNvPicPr>
            <a:picLocks noChangeAspect="1"/>
          </p:cNvPicPr>
          <p:nvPr/>
        </p:nvPicPr>
        <p:blipFill>
          <a:blip r:embed="rId4"/>
          <a:stretch>
            <a:fillRect/>
          </a:stretch>
        </p:blipFill>
        <p:spPr>
          <a:xfrm>
            <a:off x="2254084" y="210237"/>
            <a:ext cx="148149" cy="148149"/>
          </a:xfrm>
          <a:prstGeom prst="rect">
            <a:avLst/>
          </a:prstGeom>
          <a:ln w="3175">
            <a:miter lim="400000"/>
            <a:headEnd/>
            <a:tailEnd/>
          </a:ln>
        </p:spPr>
      </p:pic>
      <p:pic>
        <p:nvPicPr>
          <p:cNvPr id="12" name="+.png" descr="+.png"/>
          <p:cNvPicPr>
            <a:picLocks noChangeAspect="1"/>
          </p:cNvPicPr>
          <p:nvPr/>
        </p:nvPicPr>
        <p:blipFill>
          <a:blip r:embed="rId4"/>
          <a:stretch>
            <a:fillRect/>
          </a:stretch>
        </p:blipFill>
        <p:spPr>
          <a:xfrm>
            <a:off x="552457" y="623622"/>
            <a:ext cx="148149" cy="148149"/>
          </a:xfrm>
          <a:prstGeom prst="rect">
            <a:avLst/>
          </a:prstGeom>
          <a:ln w="3175">
            <a:miter lim="400000"/>
            <a:headEnd/>
            <a:tailEnd/>
          </a:ln>
        </p:spPr>
      </p:pic>
      <p:sp>
        <p:nvSpPr>
          <p:cNvPr id="13" name="文本框 8"/>
          <p:cNvSpPr txBox="1"/>
          <p:nvPr/>
        </p:nvSpPr>
        <p:spPr>
          <a:xfrm>
            <a:off x="1146301" y="694932"/>
            <a:ext cx="3437421" cy="494172"/>
          </a:xfrm>
          <a:prstGeom prst="rect">
            <a:avLst/>
          </a:prstGeom>
          <a:ln w="3175">
            <a:miter lim="400000"/>
          </a:ln>
        </p:spPr>
        <p:txBody>
          <a:bodyPr wrap="square" lIns="22859" tIns="22859" rIns="22859" bIns="22859">
            <a:spAutoFit/>
          </a:bodyPr>
          <a:lstStyle/>
          <a:p>
            <a:pPr marL="0" marR="0" lvl="0" indent="0" algn="l" defTabSz="457200" rtl="0" eaLnBrk="1" fontAlgn="auto" latinLnBrk="0" hangingPunct="0">
              <a:lnSpc>
                <a:spcPct val="150000"/>
              </a:lnSpc>
              <a:spcBef>
                <a:spcPts val="600"/>
              </a:spcBef>
              <a:spcAft>
                <a:spcPts val="0"/>
              </a:spcAft>
              <a:buClrTx/>
              <a:buSzTx/>
              <a:buFontTx/>
              <a:buNone/>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solidFill>
                  <a:srgbClr val="FFFFFF"/>
                </a:solidFill>
                <a:latin typeface="微软雅黑" panose="020B0503020204020204" charset="-122"/>
                <a:ea typeface="微软雅黑" panose="020B0503020204020204" charset="-122"/>
                <a:sym typeface="微软雅黑" panose="020B0503020204020204" charset="-122"/>
              </a:rPr>
              <a:t>数据增强</a:t>
            </a:r>
            <a:r>
              <a:rPr lang="en-US" altLang="zh-CN" sz="2200" b="1" dirty="0"/>
              <a:t>—</a:t>
            </a:r>
            <a:r>
              <a:rPr lang="zh-CN" altLang="en-US" sz="2200" b="1" dirty="0"/>
              <a:t>图像</a:t>
            </a:r>
            <a:r>
              <a:rPr lang="zh-CN" altLang="en-US" sz="2200" b="1" dirty="0">
                <a:solidFill>
                  <a:srgbClr val="FFFFFF"/>
                </a:solidFill>
                <a:latin typeface="微软雅黑" panose="020B0503020204020204" charset="-122"/>
                <a:ea typeface="微软雅黑" panose="020B0503020204020204" charset="-122"/>
                <a:sym typeface="微软雅黑" panose="020B0503020204020204" charset="-122"/>
              </a:rPr>
              <a:t>特征</a:t>
            </a:r>
            <a:r>
              <a:rPr kumimoji="0" lang="zh-CN" altLang="en-US" sz="22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rPr>
              <a:t>增强</a:t>
            </a:r>
            <a:endParaRPr kumimoji="0" sz="22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grpSp>
        <p:nvGrpSpPr>
          <p:cNvPr id="6" name="组合 5"/>
          <p:cNvGrpSpPr>
            <a:grpSpLocks noChangeAspect="1"/>
          </p:cNvGrpSpPr>
          <p:nvPr/>
        </p:nvGrpSpPr>
        <p:grpSpPr>
          <a:xfrm>
            <a:off x="5723904" y="3812001"/>
            <a:ext cx="5752800" cy="393175"/>
            <a:chOff x="1061726" y="2802188"/>
            <a:chExt cx="4311071" cy="294640"/>
          </a:xfrm>
        </p:grpSpPr>
        <p:sp>
          <p:nvSpPr>
            <p:cNvPr id="7" name="矩形: 圆角 6"/>
            <p:cNvSpPr/>
            <p:nvPr/>
          </p:nvSpPr>
          <p:spPr>
            <a:xfrm>
              <a:off x="1061726" y="2812348"/>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8" name="矩形: 圆角 7"/>
            <p:cNvSpPr/>
            <p:nvPr/>
          </p:nvSpPr>
          <p:spPr>
            <a:xfrm>
              <a:off x="1426561" y="2807268"/>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9" name="矩形: 圆角 8"/>
            <p:cNvSpPr/>
            <p:nvPr/>
          </p:nvSpPr>
          <p:spPr>
            <a:xfrm>
              <a:off x="2896972" y="2807268"/>
              <a:ext cx="289560" cy="2794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10" name="矩形: 圆角 9"/>
            <p:cNvSpPr/>
            <p:nvPr/>
          </p:nvSpPr>
          <p:spPr>
            <a:xfrm>
              <a:off x="3261807" y="2802188"/>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14" name="矩形: 圆角 13"/>
            <p:cNvSpPr/>
            <p:nvPr/>
          </p:nvSpPr>
          <p:spPr>
            <a:xfrm>
              <a:off x="1794164" y="2817428"/>
              <a:ext cx="289560" cy="2794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15" name="矩形: 圆角 14"/>
            <p:cNvSpPr/>
            <p:nvPr/>
          </p:nvSpPr>
          <p:spPr>
            <a:xfrm>
              <a:off x="4360681" y="2815322"/>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16" name="矩形: 圆角 15"/>
            <p:cNvSpPr/>
            <p:nvPr/>
          </p:nvSpPr>
          <p:spPr>
            <a:xfrm>
              <a:off x="4725516" y="2810242"/>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17" name="文本框 16"/>
            <p:cNvSpPr txBox="1"/>
            <p:nvPr/>
          </p:nvSpPr>
          <p:spPr>
            <a:xfrm>
              <a:off x="1699373" y="2865582"/>
              <a:ext cx="468981" cy="184515"/>
            </a:xfrm>
            <a:prstGeom prst="rect">
              <a:avLst/>
            </a:prstGeom>
            <a:noFill/>
          </p:spPr>
          <p:txBody>
            <a:bodyPr wrap="square" rtlCol="0">
              <a:spAutoFit/>
            </a:bodyPr>
            <a:lstStyle/>
            <a:p>
              <a:pPr algn="ctr"/>
              <a:r>
                <a:rPr lang="en-US" altLang="zh-CN" sz="1000" b="1"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Mask</a:t>
              </a:r>
            </a:p>
          </p:txBody>
        </p:sp>
        <p:sp>
          <p:nvSpPr>
            <p:cNvPr id="18" name="矩形: 圆角 17"/>
            <p:cNvSpPr/>
            <p:nvPr/>
          </p:nvSpPr>
          <p:spPr>
            <a:xfrm>
              <a:off x="2158472" y="2810811"/>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19" name="矩形: 圆角 18"/>
            <p:cNvSpPr/>
            <p:nvPr/>
          </p:nvSpPr>
          <p:spPr>
            <a:xfrm>
              <a:off x="2526421" y="2810845"/>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20" name="矩形: 圆角 19"/>
            <p:cNvSpPr/>
            <p:nvPr/>
          </p:nvSpPr>
          <p:spPr>
            <a:xfrm>
              <a:off x="3617125" y="2809774"/>
              <a:ext cx="289560" cy="2794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21" name="矩形: 圆角 20"/>
            <p:cNvSpPr/>
            <p:nvPr/>
          </p:nvSpPr>
          <p:spPr>
            <a:xfrm>
              <a:off x="3985074" y="2809808"/>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22" name="矩形: 圆角 21"/>
            <p:cNvSpPr/>
            <p:nvPr/>
          </p:nvSpPr>
          <p:spPr>
            <a:xfrm>
              <a:off x="5083237" y="2815322"/>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23" name="文本框 22"/>
            <p:cNvSpPr txBox="1"/>
            <p:nvPr/>
          </p:nvSpPr>
          <p:spPr>
            <a:xfrm>
              <a:off x="2808845" y="2849645"/>
              <a:ext cx="468981" cy="183682"/>
            </a:xfrm>
            <a:prstGeom prst="rect">
              <a:avLst/>
            </a:prstGeom>
            <a:noFill/>
          </p:spPr>
          <p:txBody>
            <a:bodyPr wrap="square" rtlCol="0">
              <a:spAutoFit/>
            </a:bodyPr>
            <a:lstStyle/>
            <a:p>
              <a:pPr algn="ctr"/>
              <a:r>
                <a:rPr lang="en-US" altLang="zh-CN" sz="1000" b="1"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Mask</a:t>
              </a:r>
              <a:endParaRPr lang="en-US" altLang="zh-CN" sz="1000" b="1" dirty="0">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24" name="文本框 23"/>
            <p:cNvSpPr txBox="1"/>
            <p:nvPr/>
          </p:nvSpPr>
          <p:spPr>
            <a:xfrm>
              <a:off x="3528173" y="2853389"/>
              <a:ext cx="468981" cy="183682"/>
            </a:xfrm>
            <a:prstGeom prst="rect">
              <a:avLst/>
            </a:prstGeom>
            <a:noFill/>
          </p:spPr>
          <p:txBody>
            <a:bodyPr wrap="square" rtlCol="0">
              <a:spAutoFit/>
            </a:bodyPr>
            <a:lstStyle/>
            <a:p>
              <a:pPr algn="ctr"/>
              <a:r>
                <a:rPr lang="en-US" altLang="zh-CN" sz="1000" b="1"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Mask</a:t>
              </a:r>
              <a:endParaRPr lang="en-US" altLang="zh-CN" sz="1000" b="1" dirty="0">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grpSp>
      <p:grpSp>
        <p:nvGrpSpPr>
          <p:cNvPr id="40" name="组合 39"/>
          <p:cNvGrpSpPr>
            <a:grpSpLocks noChangeAspect="1"/>
          </p:cNvGrpSpPr>
          <p:nvPr/>
        </p:nvGrpSpPr>
        <p:grpSpPr>
          <a:xfrm>
            <a:off x="5723904" y="5445368"/>
            <a:ext cx="5752800" cy="393175"/>
            <a:chOff x="1061726" y="2802188"/>
            <a:chExt cx="4311071" cy="294640"/>
          </a:xfrm>
        </p:grpSpPr>
        <p:sp>
          <p:nvSpPr>
            <p:cNvPr id="41" name="矩形: 圆角 40"/>
            <p:cNvSpPr/>
            <p:nvPr/>
          </p:nvSpPr>
          <p:spPr>
            <a:xfrm>
              <a:off x="1061726" y="2812348"/>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42" name="矩形: 圆角 41"/>
            <p:cNvSpPr/>
            <p:nvPr/>
          </p:nvSpPr>
          <p:spPr>
            <a:xfrm>
              <a:off x="1426561" y="2807268"/>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43" name="矩形: 圆角 42"/>
            <p:cNvSpPr/>
            <p:nvPr/>
          </p:nvSpPr>
          <p:spPr>
            <a:xfrm>
              <a:off x="2896972" y="2807268"/>
              <a:ext cx="289560" cy="279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44" name="矩形: 圆角 43"/>
            <p:cNvSpPr/>
            <p:nvPr/>
          </p:nvSpPr>
          <p:spPr>
            <a:xfrm>
              <a:off x="3261807" y="2802188"/>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45" name="矩形: 圆角 44"/>
            <p:cNvSpPr/>
            <p:nvPr/>
          </p:nvSpPr>
          <p:spPr>
            <a:xfrm>
              <a:off x="1794164" y="2817428"/>
              <a:ext cx="289560" cy="2794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46" name="矩形: 圆角 45"/>
            <p:cNvSpPr/>
            <p:nvPr/>
          </p:nvSpPr>
          <p:spPr>
            <a:xfrm>
              <a:off x="4360681" y="2815322"/>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47" name="矩形: 圆角 46"/>
            <p:cNvSpPr/>
            <p:nvPr/>
          </p:nvSpPr>
          <p:spPr>
            <a:xfrm>
              <a:off x="4725516" y="2810242"/>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48" name="文本框 47"/>
            <p:cNvSpPr txBox="1"/>
            <p:nvPr/>
          </p:nvSpPr>
          <p:spPr>
            <a:xfrm>
              <a:off x="1699373" y="2857613"/>
              <a:ext cx="468981" cy="183682"/>
            </a:xfrm>
            <a:prstGeom prst="rect">
              <a:avLst/>
            </a:prstGeom>
            <a:noFill/>
          </p:spPr>
          <p:txBody>
            <a:bodyPr wrap="square" rtlCol="0">
              <a:spAutoFit/>
            </a:bodyPr>
            <a:lstStyle/>
            <a:p>
              <a:pPr algn="ctr"/>
              <a:r>
                <a:rPr lang="en-US" altLang="zh-CN" sz="1000" b="1"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Mask</a:t>
              </a:r>
            </a:p>
          </p:txBody>
        </p:sp>
        <p:sp>
          <p:nvSpPr>
            <p:cNvPr id="49" name="矩形: 圆角 48"/>
            <p:cNvSpPr/>
            <p:nvPr/>
          </p:nvSpPr>
          <p:spPr>
            <a:xfrm>
              <a:off x="2158472" y="2810811"/>
              <a:ext cx="289560" cy="2794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50" name="文本框 49"/>
            <p:cNvSpPr txBox="1"/>
            <p:nvPr/>
          </p:nvSpPr>
          <p:spPr>
            <a:xfrm>
              <a:off x="2063681" y="2843030"/>
              <a:ext cx="468981" cy="183682"/>
            </a:xfrm>
            <a:prstGeom prst="rect">
              <a:avLst/>
            </a:prstGeom>
            <a:noFill/>
          </p:spPr>
          <p:txBody>
            <a:bodyPr wrap="square" rtlCol="0">
              <a:spAutoFit/>
            </a:bodyPr>
            <a:lstStyle/>
            <a:p>
              <a:pPr algn="ctr"/>
              <a:r>
                <a:rPr lang="en-US" altLang="zh-CN" sz="1000" b="1"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Mask</a:t>
              </a:r>
              <a:endParaRPr lang="en-US" altLang="zh-CN" sz="1000" b="1" dirty="0">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51" name="矩形: 圆角 50"/>
            <p:cNvSpPr/>
            <p:nvPr/>
          </p:nvSpPr>
          <p:spPr>
            <a:xfrm>
              <a:off x="2526421" y="2810845"/>
              <a:ext cx="289560" cy="2794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52" name="文本框 51"/>
            <p:cNvSpPr txBox="1"/>
            <p:nvPr/>
          </p:nvSpPr>
          <p:spPr>
            <a:xfrm>
              <a:off x="2431630" y="2843063"/>
              <a:ext cx="468981" cy="183682"/>
            </a:xfrm>
            <a:prstGeom prst="rect">
              <a:avLst/>
            </a:prstGeom>
            <a:noFill/>
          </p:spPr>
          <p:txBody>
            <a:bodyPr wrap="square" rtlCol="0">
              <a:spAutoFit/>
            </a:bodyPr>
            <a:lstStyle/>
            <a:p>
              <a:pPr algn="ctr"/>
              <a:r>
                <a:rPr lang="en-US" altLang="zh-CN" sz="1000" b="1"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Mask</a:t>
              </a:r>
              <a:endParaRPr lang="en-US" altLang="zh-CN" sz="1000" b="1" dirty="0">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53" name="矩形: 圆角 52"/>
            <p:cNvSpPr/>
            <p:nvPr/>
          </p:nvSpPr>
          <p:spPr>
            <a:xfrm>
              <a:off x="3617125" y="2809774"/>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54" name="矩形: 圆角 53"/>
            <p:cNvSpPr/>
            <p:nvPr/>
          </p:nvSpPr>
          <p:spPr>
            <a:xfrm>
              <a:off x="3985074" y="2809808"/>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55" name="矩形: 圆角 54"/>
            <p:cNvSpPr/>
            <p:nvPr/>
          </p:nvSpPr>
          <p:spPr>
            <a:xfrm>
              <a:off x="5083237" y="2815322"/>
              <a:ext cx="289560" cy="2794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grpSp>
      <p:sp>
        <p:nvSpPr>
          <p:cNvPr id="57" name="文本框 56"/>
          <p:cNvSpPr txBox="1"/>
          <p:nvPr/>
        </p:nvSpPr>
        <p:spPr>
          <a:xfrm>
            <a:off x="964207" y="1337117"/>
            <a:ext cx="7279034" cy="1905458"/>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lvl="1" indent="-285750" algn="l" eaLnBrk="1">
              <a:lnSpc>
                <a:spcPct val="150000"/>
              </a:lnSpc>
              <a:spcBef>
                <a:spcPts val="1200"/>
              </a:spcBef>
              <a:buFont typeface="Wingdings" panose="05000000000000000000" pitchFamily="2" charset="2"/>
              <a:buChar char="Ø"/>
              <a:defRPr/>
            </a:pPr>
            <a:r>
              <a:rPr lang="zh-CN" altLang="en-US" sz="18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提出</a:t>
            </a:r>
            <a:r>
              <a:rPr lang="en-US" altLang="zh-CN" sz="18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Masked Feature Modeling (</a:t>
            </a:r>
            <a:r>
              <a:rPr lang="en-US" altLang="zh-CN" sz="18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MFM) </a:t>
            </a:r>
            <a:endParaRPr lang="en-US" altLang="zh-CN" sz="2000" b="1">
              <a:solidFill>
                <a:srgbClr val="FF0000"/>
              </a:solidFill>
              <a:latin typeface="Arial" panose="020B0604020202020204" pitchFamily="34" charset="0"/>
              <a:ea typeface="微软雅黑" panose="020B0503020204020204" charset="-122"/>
              <a:cs typeface="Arial" panose="020B0604020202020204" pitchFamily="34" charset="0"/>
              <a:sym typeface="微软雅黑" panose="020B0503020204020204" charset="-122"/>
            </a:endParaRPr>
          </a:p>
          <a:p>
            <a:pPr marL="285750" lvl="1" indent="-285750" algn="l" eaLnBrk="1">
              <a:lnSpc>
                <a:spcPct val="150000"/>
              </a:lnSpc>
              <a:spcBef>
                <a:spcPts val="1200"/>
              </a:spcBef>
              <a:buFont typeface="Wingdings" panose="05000000000000000000" pitchFamily="2" charset="2"/>
              <a:buChar char="Ø"/>
              <a:defRPr/>
            </a:pPr>
            <a:r>
              <a:rPr lang="zh-CN" altLang="en-US" sz="18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优点：</a:t>
            </a:r>
            <a:endParaRPr lang="en-US" altLang="zh-CN" sz="18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marL="285750" marR="0" lvl="0" algn="l" defTabSz="1218565" rtl="0" eaLnBrk="1" fontAlgn="auto" latinLnBrk="0" hangingPunct="0">
              <a:lnSpc>
                <a:spcPct val="150000"/>
              </a:lnSpc>
              <a:spcBef>
                <a:spcPts val="0"/>
              </a:spcBef>
              <a:spcAft>
                <a:spcPts val="0"/>
              </a:spcAft>
              <a:buClrTx/>
              <a:buSzTx/>
              <a:buFont typeface="Wingdings" panose="05000000000000000000" pitchFamily="2" charset="2"/>
              <a:buChar char="ü"/>
              <a:defRPr/>
            </a:pPr>
            <a:r>
              <a:rPr lang="zh-CN" altLang="en-US" sz="1800" b="1">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 </a:t>
            </a:r>
            <a:r>
              <a:rPr lang="zh-CN" altLang="en-US" sz="1800" b="1" dirty="0">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深度挖掘图像特征与文本之间的相关性</a:t>
            </a:r>
            <a:endParaRPr lang="en-US" altLang="zh-CN" sz="1800" b="1" dirty="0">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endParaRPr>
          </a:p>
          <a:p>
            <a:pPr marL="285750" marR="0" lvl="0" algn="l" defTabSz="1218565" rtl="0" eaLnBrk="1" fontAlgn="auto" latinLnBrk="0" hangingPunct="0">
              <a:lnSpc>
                <a:spcPct val="150000"/>
              </a:lnSpc>
              <a:spcBef>
                <a:spcPts val="0"/>
              </a:spcBef>
              <a:spcAft>
                <a:spcPts val="0"/>
              </a:spcAft>
              <a:buClrTx/>
              <a:buSzTx/>
              <a:buFont typeface="Wingdings" panose="05000000000000000000" pitchFamily="2" charset="2"/>
              <a:buChar char="ü"/>
              <a:defRPr/>
            </a:pPr>
            <a:r>
              <a:rPr lang="zh-CN" altLang="en-US" sz="1800" b="1" dirty="0">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 提高模型对</a:t>
            </a:r>
            <a:r>
              <a:rPr lang="zh-CN" altLang="en-US" sz="1800" b="1">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rPr>
              <a:t>噪声鲁棒性</a:t>
            </a:r>
            <a:endParaRPr lang="en-US" altLang="zh-CN" sz="1800" b="1">
              <a:solidFill>
                <a:srgbClr val="FFFFFF"/>
              </a:solidFill>
              <a:latin typeface="微软雅黑" panose="020B0503020204020204" charset="-122"/>
              <a:ea typeface="微软雅黑" panose="020B0503020204020204" charset="-122"/>
              <a:cs typeface="宋体" panose="02010600030101010101" pitchFamily="2" charset="-122"/>
              <a:sym typeface="微软雅黑" panose="020B0503020204020204" charset="-122"/>
            </a:endParaRPr>
          </a:p>
        </p:txBody>
      </p:sp>
      <p:sp>
        <p:nvSpPr>
          <p:cNvPr id="2" name="文本框 1">
            <a:extLst>
              <a:ext uri="{FF2B5EF4-FFF2-40B4-BE49-F238E27FC236}">
                <a16:creationId xmlns:a16="http://schemas.microsoft.com/office/drawing/2014/main" id="{2C261720-2FD2-E28D-4906-F6084D543645}"/>
              </a:ext>
            </a:extLst>
          </p:cNvPr>
          <p:cNvSpPr txBox="1"/>
          <p:nvPr/>
        </p:nvSpPr>
        <p:spPr>
          <a:xfrm>
            <a:off x="7403364" y="4379532"/>
            <a:ext cx="2205084" cy="3282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zh-CN" altLang="en-US" sz="1800" b="1" dirty="0">
                <a:solidFill>
                  <a:schemeClr val="bg1"/>
                </a:solidFill>
              </a:rPr>
              <a:t>图像特征</a:t>
            </a:r>
            <a:endParaRPr kumimoji="0" lang="zh-CN" altLang="en-US" sz="1800" b="1"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
        <p:nvSpPr>
          <p:cNvPr id="5" name="文本框 4">
            <a:extLst>
              <a:ext uri="{FF2B5EF4-FFF2-40B4-BE49-F238E27FC236}">
                <a16:creationId xmlns:a16="http://schemas.microsoft.com/office/drawing/2014/main" id="{15306702-1879-984B-DD93-4AB6E62FC085}"/>
              </a:ext>
            </a:extLst>
          </p:cNvPr>
          <p:cNvSpPr txBox="1"/>
          <p:nvPr/>
        </p:nvSpPr>
        <p:spPr>
          <a:xfrm>
            <a:off x="7456756" y="6047645"/>
            <a:ext cx="2205084" cy="3282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zh-CN" altLang="en-US" sz="1800" b="1" dirty="0">
                <a:solidFill>
                  <a:schemeClr val="bg1"/>
                </a:solidFill>
              </a:rPr>
              <a:t>图像特征</a:t>
            </a:r>
            <a:endParaRPr kumimoji="0" lang="zh-CN" altLang="en-US" sz="1800" b="1"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
        <p:nvSpPr>
          <p:cNvPr id="26" name="文本框 25">
            <a:extLst>
              <a:ext uri="{FF2B5EF4-FFF2-40B4-BE49-F238E27FC236}">
                <a16:creationId xmlns:a16="http://schemas.microsoft.com/office/drawing/2014/main" id="{E4E222F7-9354-2641-80FE-9EEF1A96101A}"/>
              </a:ext>
            </a:extLst>
          </p:cNvPr>
          <p:cNvSpPr txBox="1"/>
          <p:nvPr/>
        </p:nvSpPr>
        <p:spPr>
          <a:xfrm>
            <a:off x="8061177" y="5507350"/>
            <a:ext cx="625820" cy="245110"/>
          </a:xfrm>
          <a:prstGeom prst="rect">
            <a:avLst/>
          </a:prstGeom>
          <a:noFill/>
        </p:spPr>
        <p:txBody>
          <a:bodyPr wrap="square" rtlCol="0">
            <a:spAutoFit/>
          </a:bodyPr>
          <a:lstStyle/>
          <a:p>
            <a:pPr algn="ctr"/>
            <a:r>
              <a:rPr lang="en-US" altLang="zh-CN" sz="1000" b="1"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Mask</a:t>
            </a:r>
            <a:endParaRPr lang="en-US" altLang="zh-CN" sz="1000" b="1" dirty="0">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27" name="文本框 26">
            <a:extLst>
              <a:ext uri="{FF2B5EF4-FFF2-40B4-BE49-F238E27FC236}">
                <a16:creationId xmlns:a16="http://schemas.microsoft.com/office/drawing/2014/main" id="{2270314A-DC8D-7DFC-285F-D39894853E68}"/>
              </a:ext>
            </a:extLst>
          </p:cNvPr>
          <p:cNvSpPr txBox="1"/>
          <p:nvPr/>
        </p:nvSpPr>
        <p:spPr>
          <a:xfrm>
            <a:off x="10627330" y="3792144"/>
            <a:ext cx="2205084" cy="3282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800" b="1" dirty="0">
                <a:solidFill>
                  <a:schemeClr val="bg1"/>
                </a:solidFill>
              </a:rPr>
              <a:t>…</a:t>
            </a:r>
            <a:endParaRPr kumimoji="0" lang="zh-CN" altLang="en-US" sz="1800" b="1"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
        <p:nvSpPr>
          <p:cNvPr id="28" name="文本框 27">
            <a:extLst>
              <a:ext uri="{FF2B5EF4-FFF2-40B4-BE49-F238E27FC236}">
                <a16:creationId xmlns:a16="http://schemas.microsoft.com/office/drawing/2014/main" id="{1169CED6-61D6-BE87-4615-1D254803F762}"/>
              </a:ext>
            </a:extLst>
          </p:cNvPr>
          <p:cNvSpPr txBox="1"/>
          <p:nvPr/>
        </p:nvSpPr>
        <p:spPr>
          <a:xfrm>
            <a:off x="10598610" y="5380968"/>
            <a:ext cx="2205084" cy="32829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800" b="1" dirty="0">
                <a:solidFill>
                  <a:schemeClr val="bg1"/>
                </a:solidFill>
              </a:rPr>
              <a:t>…</a:t>
            </a:r>
            <a:endParaRPr kumimoji="0" lang="zh-CN" altLang="en-US" sz="1800" b="1"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
        <p:nvSpPr>
          <p:cNvPr id="25" name="文本框 24">
            <a:extLst>
              <a:ext uri="{FF2B5EF4-FFF2-40B4-BE49-F238E27FC236}">
                <a16:creationId xmlns:a16="http://schemas.microsoft.com/office/drawing/2014/main" id="{31A5EC0F-35C5-368A-B367-C88A212B4CAE}"/>
              </a:ext>
            </a:extLst>
          </p:cNvPr>
          <p:cNvSpPr txBox="1"/>
          <p:nvPr/>
        </p:nvSpPr>
        <p:spPr>
          <a:xfrm>
            <a:off x="4405412" y="618749"/>
            <a:ext cx="1767862" cy="577850"/>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400" b="1" dirty="0">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a:t>
            </a:r>
            <a:r>
              <a:rPr lang="zh-CN" altLang="en-US" sz="2400" b="1" dirty="0">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 </a:t>
            </a:r>
            <a:r>
              <a:rPr lang="en-US" altLang="zh-CN" sz="2400" b="1" dirty="0">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3 ‰)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189405" y="2885311"/>
            <a:ext cx="1124844" cy="77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数据</a:t>
            </a:r>
            <a:endParaRPr lang="en-US" altLang="zh-CN" sz="2000" b="1" dirty="0">
              <a:solidFill>
                <a:schemeClr val="bg1"/>
              </a:solidFill>
              <a:latin typeface="微软雅黑" panose="020B0503020204020204" charset="-122"/>
              <a:ea typeface="微软雅黑" panose="020B0503020204020204" charset="-122"/>
              <a:sym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预处理</a:t>
            </a:r>
          </a:p>
        </p:txBody>
      </p:sp>
      <p:sp>
        <p:nvSpPr>
          <p:cNvPr id="16" name="矩形 15"/>
          <p:cNvSpPr/>
          <p:nvPr/>
        </p:nvSpPr>
        <p:spPr>
          <a:xfrm>
            <a:off x="6154559" y="2940824"/>
            <a:ext cx="1056212" cy="7668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预训练微调</a:t>
            </a:r>
            <a:endParaRPr lang="zh-CN" altLang="en-US" sz="2000" b="1" dirty="0">
              <a:latin typeface="微软雅黑" panose="020B0503020204020204" charset="-122"/>
              <a:ea typeface="微软雅黑" panose="020B0503020204020204" charset="-122"/>
              <a:sym typeface="微软雅黑" panose="020B0503020204020204" charset="-122"/>
            </a:endParaRPr>
          </a:p>
        </p:txBody>
      </p:sp>
      <p:sp>
        <p:nvSpPr>
          <p:cNvPr id="46" name="矩形 45"/>
          <p:cNvSpPr/>
          <p:nvPr/>
        </p:nvSpPr>
        <p:spPr>
          <a:xfrm>
            <a:off x="11008387" y="2893801"/>
            <a:ext cx="1056213" cy="7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charset="-122"/>
                <a:ea typeface="微软雅黑" panose="020B0503020204020204" charset="-122"/>
                <a:sym typeface="微软雅黑" panose="020B0503020204020204" charset="-122"/>
              </a:rPr>
              <a:t>模型</a:t>
            </a:r>
            <a:endParaRPr lang="en-US" altLang="zh-CN" sz="2000" b="1" dirty="0">
              <a:latin typeface="微软雅黑" panose="020B0503020204020204" charset="-122"/>
              <a:ea typeface="微软雅黑" panose="020B0503020204020204" charset="-122"/>
              <a:sym typeface="微软雅黑" panose="020B0503020204020204" charset="-122"/>
            </a:endParaRPr>
          </a:p>
          <a:p>
            <a:pPr algn="ctr"/>
            <a:r>
              <a:rPr lang="zh-CN" altLang="en-US" sz="2000" b="1" dirty="0">
                <a:latin typeface="微软雅黑" panose="020B0503020204020204" charset="-122"/>
                <a:ea typeface="微软雅黑" panose="020B0503020204020204" charset="-122"/>
                <a:sym typeface="微软雅黑" panose="020B0503020204020204" charset="-122"/>
              </a:rPr>
              <a:t>预测</a:t>
            </a:r>
          </a:p>
        </p:txBody>
      </p:sp>
      <p:sp>
        <p:nvSpPr>
          <p:cNvPr id="63" name="矩形 62"/>
          <p:cNvSpPr/>
          <p:nvPr/>
        </p:nvSpPr>
        <p:spPr>
          <a:xfrm>
            <a:off x="4134253" y="2908171"/>
            <a:ext cx="1100577" cy="76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latin typeface="微软雅黑" panose="020B0503020204020204" charset="-122"/>
                <a:ea typeface="微软雅黑" panose="020B0503020204020204" charset="-122"/>
                <a:sym typeface="微软雅黑" panose="020B0503020204020204" charset="-122"/>
              </a:rPr>
              <a:t>数据</a:t>
            </a:r>
            <a:endParaRPr lang="en-US" altLang="zh-CN" sz="2000" b="1" dirty="0">
              <a:latin typeface="微软雅黑" panose="020B0503020204020204" charset="-122"/>
              <a:ea typeface="微软雅黑" panose="020B0503020204020204" charset="-122"/>
              <a:sym typeface="微软雅黑" panose="020B0503020204020204" charset="-122"/>
            </a:endParaRPr>
          </a:p>
          <a:p>
            <a:r>
              <a:rPr lang="zh-CN" altLang="en-US" sz="2000" b="1" dirty="0">
                <a:latin typeface="微软雅黑" panose="020B0503020204020204" charset="-122"/>
                <a:ea typeface="微软雅黑" panose="020B0503020204020204" charset="-122"/>
                <a:sym typeface="微软雅黑" panose="020B0503020204020204" charset="-122"/>
              </a:rPr>
              <a:t>增强</a:t>
            </a:r>
          </a:p>
        </p:txBody>
      </p:sp>
      <p:pic>
        <p:nvPicPr>
          <p:cNvPr id="6" name="图形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61" y="1792792"/>
            <a:ext cx="775290" cy="775290"/>
          </a:xfrm>
          <a:prstGeom prst="rect">
            <a:avLst/>
          </a:prstGeom>
        </p:spPr>
      </p:pic>
      <p:sp>
        <p:nvSpPr>
          <p:cNvPr id="7" name="文本框 6"/>
          <p:cNvSpPr txBox="1"/>
          <p:nvPr/>
        </p:nvSpPr>
        <p:spPr>
          <a:xfrm>
            <a:off x="64963" y="2643469"/>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fine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pic>
        <p:nvPicPr>
          <p:cNvPr id="8" name="图形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538" y="3707617"/>
            <a:ext cx="775290" cy="775290"/>
          </a:xfrm>
          <a:prstGeom prst="rect">
            <a:avLst/>
          </a:prstGeom>
        </p:spPr>
      </p:pic>
      <p:sp>
        <p:nvSpPr>
          <p:cNvPr id="9" name="文本框 8"/>
          <p:cNvSpPr txBox="1"/>
          <p:nvPr/>
        </p:nvSpPr>
        <p:spPr>
          <a:xfrm>
            <a:off x="106619" y="4482907"/>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coarse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sp>
        <p:nvSpPr>
          <p:cNvPr id="10" name="矩形 9"/>
          <p:cNvSpPr/>
          <p:nvPr/>
        </p:nvSpPr>
        <p:spPr>
          <a:xfrm>
            <a:off x="8130497" y="1629963"/>
            <a:ext cx="2026092" cy="3026105"/>
          </a:xfrm>
          <a:prstGeom prst="rect">
            <a:avLst/>
          </a:prstGeom>
          <a:noFill/>
          <a:ln w="28575">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charset="-122"/>
              <a:ea typeface="微软雅黑" panose="020B0503020204020204" charset="-122"/>
              <a:sym typeface="微软雅黑" panose="020B0503020204020204" charset="-122"/>
            </a:endParaRPr>
          </a:p>
        </p:txBody>
      </p:sp>
      <p:sp>
        <p:nvSpPr>
          <p:cNvPr id="11" name="矩形 10"/>
          <p:cNvSpPr/>
          <p:nvPr/>
        </p:nvSpPr>
        <p:spPr>
          <a:xfrm>
            <a:off x="8255643" y="170988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BertMultiLSTM</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3" name="矩形 12"/>
          <p:cNvSpPr/>
          <p:nvPr/>
        </p:nvSpPr>
        <p:spPr>
          <a:xfrm>
            <a:off x="8260939" y="221191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BertConcat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4" name="矩形 13"/>
          <p:cNvSpPr/>
          <p:nvPr/>
        </p:nvSpPr>
        <p:spPr>
          <a:xfrm>
            <a:off x="8267971" y="2692104"/>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VisualNezha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5" name="矩形 14"/>
          <p:cNvSpPr/>
          <p:nvPr/>
        </p:nvSpPr>
        <p:spPr>
          <a:xfrm>
            <a:off x="8262890" y="3164924"/>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VisualRoberta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9" name="矩形 18"/>
          <p:cNvSpPr/>
          <p:nvPr/>
        </p:nvSpPr>
        <p:spPr>
          <a:xfrm>
            <a:off x="8260939" y="365322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20" name="矩形 19"/>
          <p:cNvSpPr/>
          <p:nvPr/>
        </p:nvSpPr>
        <p:spPr>
          <a:xfrm>
            <a:off x="8229148" y="415525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32" name="箭头: 下 31"/>
          <p:cNvSpPr/>
          <p:nvPr/>
        </p:nvSpPr>
        <p:spPr>
          <a:xfrm rot="18994580">
            <a:off x="1484825" y="2487090"/>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1" name="箭头: 下 50"/>
          <p:cNvSpPr/>
          <p:nvPr/>
        </p:nvSpPr>
        <p:spPr>
          <a:xfrm rot="2605420" flipV="1">
            <a:off x="1497819" y="3411731"/>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 name="箭头: 下 51"/>
          <p:cNvSpPr/>
          <p:nvPr/>
        </p:nvSpPr>
        <p:spPr>
          <a:xfrm rot="5400000" flipV="1">
            <a:off x="3518060"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 name="箭头: 下 57"/>
          <p:cNvSpPr/>
          <p:nvPr/>
        </p:nvSpPr>
        <p:spPr>
          <a:xfrm rot="5400000" flipV="1">
            <a:off x="752337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 name="箭头: 下 59"/>
          <p:cNvSpPr/>
          <p:nvPr/>
        </p:nvSpPr>
        <p:spPr>
          <a:xfrm rot="5400000" flipV="1">
            <a:off x="1039779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1" name="箭头: 下 130"/>
          <p:cNvSpPr/>
          <p:nvPr/>
        </p:nvSpPr>
        <p:spPr>
          <a:xfrm rot="5400000" flipV="1">
            <a:off x="5479574" y="3016040"/>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t>整体设计</a:t>
            </a:r>
          </a:p>
        </p:txBody>
      </p:sp>
      <p:pic>
        <p:nvPicPr>
          <p:cNvPr id="18" name="+.png" descr="+.png"/>
          <p:cNvPicPr>
            <a:picLocks noChangeAspect="1"/>
          </p:cNvPicPr>
          <p:nvPr/>
        </p:nvPicPr>
        <p:blipFill>
          <a:blip r:embed="rId4"/>
          <a:stretch>
            <a:fillRect/>
          </a:stretch>
        </p:blipFill>
        <p:spPr>
          <a:xfrm>
            <a:off x="2254084" y="210237"/>
            <a:ext cx="148149" cy="148149"/>
          </a:xfrm>
          <a:prstGeom prst="rect">
            <a:avLst/>
          </a:prstGeom>
          <a:ln w="3175">
            <a:miter lim="400000"/>
            <a:headEnd/>
            <a:tailEnd/>
          </a:ln>
        </p:spPr>
      </p:pic>
      <p:pic>
        <p:nvPicPr>
          <p:cNvPr id="21" name="+.png" descr="+.png"/>
          <p:cNvPicPr>
            <a:picLocks noChangeAspect="1"/>
          </p:cNvPicPr>
          <p:nvPr/>
        </p:nvPicPr>
        <p:blipFill>
          <a:blip r:embed="rId4"/>
          <a:stretch>
            <a:fillRect/>
          </a:stretch>
        </p:blipFill>
        <p:spPr>
          <a:xfrm>
            <a:off x="552457" y="623622"/>
            <a:ext cx="148149" cy="148149"/>
          </a:xfrm>
          <a:prstGeom prst="rect">
            <a:avLst/>
          </a:prstGeom>
          <a:ln w="3175">
            <a:miter lim="400000"/>
            <a:headEnd/>
            <a:tailEnd/>
          </a:ln>
        </p:spPr>
      </p:pic>
      <p:sp>
        <p:nvSpPr>
          <p:cNvPr id="22" name="文本框 8"/>
          <p:cNvSpPr txBox="1"/>
          <p:nvPr/>
        </p:nvSpPr>
        <p:spPr>
          <a:xfrm>
            <a:off x="1146302" y="694932"/>
            <a:ext cx="1255932"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总体框架</a:t>
            </a:r>
            <a:endParaRPr sz="2200" b="1" dirty="0"/>
          </a:p>
        </p:txBody>
      </p:sp>
      <p:sp>
        <p:nvSpPr>
          <p:cNvPr id="3" name="文本框 2"/>
          <p:cNvSpPr txBox="1"/>
          <p:nvPr/>
        </p:nvSpPr>
        <p:spPr>
          <a:xfrm>
            <a:off x="7854950" y="4892675"/>
            <a:ext cx="2625725" cy="3581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sp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微软雅黑" panose="020B0503020204020204" charset="-122"/>
              </a:rPr>
              <a:t>模型融合</a:t>
            </a:r>
          </a:p>
        </p:txBody>
      </p:sp>
      <p:sp>
        <p:nvSpPr>
          <p:cNvPr id="54" name="矩形 53"/>
          <p:cNvSpPr/>
          <p:nvPr/>
        </p:nvSpPr>
        <p:spPr>
          <a:xfrm>
            <a:off x="5169801" y="4931281"/>
            <a:ext cx="1171001" cy="416774"/>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en-US" altLang="zh-CN">
                <a:solidFill>
                  <a:srgbClr val="080613"/>
                </a:solidFill>
                <a:latin typeface="微软雅黑" panose="020B0503020204020204" charset="-122"/>
                <a:ea typeface="微软雅黑" panose="020B0503020204020204" charset="-122"/>
                <a:sym typeface="微软雅黑" panose="020B0503020204020204" charset="-122"/>
              </a:rPr>
              <a:t>Mask</a:t>
            </a:r>
            <a:r>
              <a:rPr lang="zh-CN" altLang="en-US">
                <a:solidFill>
                  <a:srgbClr val="080613"/>
                </a:solidFill>
                <a:latin typeface="微软雅黑" panose="020B0503020204020204" charset="-122"/>
                <a:ea typeface="微软雅黑" panose="020B0503020204020204" charset="-122"/>
                <a:sym typeface="微软雅黑" panose="020B0503020204020204" charset="-122"/>
              </a:rPr>
              <a:t>策略</a:t>
            </a:r>
            <a:endParaRPr lang="zh-CN" altLang="en-US" dirty="0">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55" name="矩形 54"/>
          <p:cNvSpPr/>
          <p:nvPr/>
        </p:nvSpPr>
        <p:spPr>
          <a:xfrm>
            <a:off x="5117600" y="3882063"/>
            <a:ext cx="1302385" cy="2058670"/>
          </a:xfrm>
          <a:prstGeom prst="rect">
            <a:avLst/>
          </a:prstGeom>
          <a:noFill/>
          <a:ln w="28575" cmpd="sng">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61" name="矩形 60"/>
          <p:cNvSpPr/>
          <p:nvPr/>
        </p:nvSpPr>
        <p:spPr>
          <a:xfrm>
            <a:off x="5169801" y="3985023"/>
            <a:ext cx="1171001" cy="416774"/>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en-US" altLang="zh-CN" dirty="0">
                <a:solidFill>
                  <a:srgbClr val="080613"/>
                </a:solidFill>
                <a:latin typeface="微软雅黑" panose="020B0503020204020204" charset="-122"/>
                <a:ea typeface="微软雅黑" panose="020B0503020204020204" charset="-122"/>
                <a:sym typeface="微软雅黑" panose="020B0503020204020204" charset="-122"/>
              </a:rPr>
              <a:t>MLM</a:t>
            </a:r>
            <a:r>
              <a:rPr lang="zh-CN" altLang="en-US" dirty="0">
                <a:solidFill>
                  <a:srgbClr val="080613"/>
                </a:solidFill>
                <a:latin typeface="微软雅黑" panose="020B0503020204020204" charset="-122"/>
                <a:ea typeface="微软雅黑" panose="020B0503020204020204" charset="-122"/>
                <a:sym typeface="微软雅黑" panose="020B0503020204020204" charset="-122"/>
              </a:rPr>
              <a:t>任务</a:t>
            </a:r>
          </a:p>
        </p:txBody>
      </p:sp>
      <p:sp>
        <p:nvSpPr>
          <p:cNvPr id="62" name="矩形 61"/>
          <p:cNvSpPr/>
          <p:nvPr/>
        </p:nvSpPr>
        <p:spPr>
          <a:xfrm>
            <a:off x="5174881" y="4458742"/>
            <a:ext cx="1171001" cy="416774"/>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zh-CN" altLang="en-US" dirty="0">
                <a:solidFill>
                  <a:srgbClr val="080613"/>
                </a:solidFill>
                <a:latin typeface="微软雅黑" panose="020B0503020204020204" charset="-122"/>
                <a:ea typeface="微软雅黑" panose="020B0503020204020204" charset="-122"/>
                <a:sym typeface="微软雅黑" panose="020B0503020204020204" charset="-122"/>
              </a:rPr>
              <a:t>图</a:t>
            </a:r>
            <a:r>
              <a:rPr lang="zh-CN" altLang="en-US">
                <a:solidFill>
                  <a:srgbClr val="080613"/>
                </a:solidFill>
                <a:latin typeface="微软雅黑" panose="020B0503020204020204" charset="-122"/>
                <a:ea typeface="微软雅黑" panose="020B0503020204020204" charset="-122"/>
                <a:sym typeface="微软雅黑" panose="020B0503020204020204" charset="-122"/>
              </a:rPr>
              <a:t>文匹配任务</a:t>
            </a:r>
            <a:endParaRPr lang="zh-CN" altLang="en-US" dirty="0">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128" name="矩形 127"/>
          <p:cNvSpPr/>
          <p:nvPr/>
        </p:nvSpPr>
        <p:spPr>
          <a:xfrm>
            <a:off x="5169812" y="5416087"/>
            <a:ext cx="1171001" cy="4167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en-US" altLang="zh-CN">
                <a:solidFill>
                  <a:srgbClr val="080613"/>
                </a:solidFill>
                <a:latin typeface="微软雅黑" panose="020B0503020204020204" charset="-122"/>
                <a:ea typeface="微软雅黑" panose="020B0503020204020204" charset="-122"/>
                <a:sym typeface="微软雅黑" panose="020B0503020204020204" charset="-122"/>
              </a:rPr>
              <a:t>MFM</a:t>
            </a:r>
            <a:r>
              <a:rPr lang="zh-CN" altLang="en-US">
                <a:solidFill>
                  <a:srgbClr val="080613"/>
                </a:solidFill>
                <a:latin typeface="微软雅黑" panose="020B0503020204020204" charset="-122"/>
                <a:ea typeface="微软雅黑" panose="020B0503020204020204" charset="-122"/>
                <a:sym typeface="微软雅黑" panose="020B0503020204020204" charset="-122"/>
              </a:rPr>
              <a:t>建模</a:t>
            </a:r>
            <a:endParaRPr lang="zh-CN" altLang="en-US" dirty="0">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45" name="矩形 44"/>
          <p:cNvSpPr/>
          <p:nvPr/>
        </p:nvSpPr>
        <p:spPr>
          <a:xfrm>
            <a:off x="6745282" y="4429795"/>
            <a:ext cx="1171001" cy="365493"/>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en-US" altLang="zh-CN">
                <a:solidFill>
                  <a:srgbClr val="080613"/>
                </a:solidFill>
                <a:latin typeface="微软雅黑" panose="020B0503020204020204" charset="-122"/>
                <a:ea typeface="微软雅黑" panose="020B0503020204020204" charset="-122"/>
                <a:sym typeface="微软雅黑" panose="020B0503020204020204" charset="-122"/>
              </a:rPr>
              <a:t>warmup</a:t>
            </a:r>
            <a:endParaRPr lang="zh-CN" altLang="en-US" dirty="0">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48" name="矩形 47"/>
          <p:cNvSpPr/>
          <p:nvPr/>
        </p:nvSpPr>
        <p:spPr>
          <a:xfrm>
            <a:off x="6745282" y="5694143"/>
            <a:ext cx="1171001" cy="416774"/>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zh-CN" altLang="en-US" dirty="0">
                <a:solidFill>
                  <a:srgbClr val="080613"/>
                </a:solidFill>
                <a:latin typeface="微软雅黑" panose="020B0503020204020204" charset="-122"/>
                <a:ea typeface="微软雅黑" panose="020B0503020204020204" charset="-122"/>
                <a:sym typeface="微软雅黑" panose="020B0503020204020204" charset="-122"/>
              </a:rPr>
              <a:t>随机权重平均</a:t>
            </a:r>
          </a:p>
        </p:txBody>
      </p:sp>
      <p:sp>
        <p:nvSpPr>
          <p:cNvPr id="49" name="矩形 48"/>
          <p:cNvSpPr/>
          <p:nvPr/>
        </p:nvSpPr>
        <p:spPr>
          <a:xfrm>
            <a:off x="6745282" y="4814248"/>
            <a:ext cx="1171001" cy="416774"/>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zh-CN" altLang="en-US" dirty="0">
                <a:solidFill>
                  <a:srgbClr val="080613"/>
                </a:solidFill>
                <a:latin typeface="微软雅黑" panose="020B0503020204020204" charset="-122"/>
                <a:ea typeface="微软雅黑" panose="020B0503020204020204" charset="-122"/>
                <a:sym typeface="微软雅黑" panose="020B0503020204020204" charset="-122"/>
              </a:rPr>
              <a:t>分层学习率</a:t>
            </a:r>
          </a:p>
        </p:txBody>
      </p:sp>
      <p:sp>
        <p:nvSpPr>
          <p:cNvPr id="50" name="矩形 49"/>
          <p:cNvSpPr/>
          <p:nvPr/>
        </p:nvSpPr>
        <p:spPr>
          <a:xfrm>
            <a:off x="6745282" y="5253348"/>
            <a:ext cx="1171001" cy="416774"/>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zh-CN" altLang="en-US" dirty="0">
                <a:solidFill>
                  <a:srgbClr val="080613"/>
                </a:solidFill>
                <a:latin typeface="微软雅黑" panose="020B0503020204020204" charset="-122"/>
                <a:ea typeface="微软雅黑" panose="020B0503020204020204" charset="-122"/>
                <a:sym typeface="微软雅黑" panose="020B0503020204020204" charset="-122"/>
              </a:rPr>
              <a:t>超参搜索</a:t>
            </a:r>
          </a:p>
        </p:txBody>
      </p:sp>
      <p:sp>
        <p:nvSpPr>
          <p:cNvPr id="57" name="矩形 56"/>
          <p:cNvSpPr/>
          <p:nvPr/>
        </p:nvSpPr>
        <p:spPr>
          <a:xfrm>
            <a:off x="6754703" y="6141288"/>
            <a:ext cx="1171001" cy="416774"/>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zh-CN" altLang="en-US" dirty="0">
                <a:solidFill>
                  <a:srgbClr val="080613"/>
                </a:solidFill>
                <a:latin typeface="微软雅黑" panose="020B0503020204020204" charset="-122"/>
                <a:ea typeface="微软雅黑" panose="020B0503020204020204" charset="-122"/>
                <a:sym typeface="微软雅黑" panose="020B0503020204020204" charset="-122"/>
              </a:rPr>
              <a:t>对抗训练</a:t>
            </a:r>
          </a:p>
        </p:txBody>
      </p:sp>
      <p:sp>
        <p:nvSpPr>
          <p:cNvPr id="129" name="矩形 128"/>
          <p:cNvSpPr/>
          <p:nvPr/>
        </p:nvSpPr>
        <p:spPr>
          <a:xfrm>
            <a:off x="6745282" y="3976300"/>
            <a:ext cx="1171001" cy="4167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en-US" altLang="zh-CN" dirty="0">
                <a:solidFill>
                  <a:srgbClr val="080613"/>
                </a:solidFill>
                <a:latin typeface="微软雅黑" panose="020B0503020204020204" charset="-122"/>
                <a:ea typeface="微软雅黑" panose="020B0503020204020204" charset="-122"/>
                <a:sym typeface="微软雅黑" panose="020B0503020204020204" charset="-122"/>
              </a:rPr>
              <a:t>MFM</a:t>
            </a:r>
            <a:r>
              <a:rPr lang="zh-CN" altLang="en-US" dirty="0">
                <a:solidFill>
                  <a:srgbClr val="080613"/>
                </a:solidFill>
                <a:latin typeface="微软雅黑" panose="020B0503020204020204" charset="-122"/>
                <a:ea typeface="微软雅黑" panose="020B0503020204020204" charset="-122"/>
                <a:sym typeface="微软雅黑" panose="020B0503020204020204" charset="-122"/>
              </a:rPr>
              <a:t>建模</a:t>
            </a:r>
          </a:p>
        </p:txBody>
      </p:sp>
      <p:sp>
        <p:nvSpPr>
          <p:cNvPr id="23" name="矩形 22"/>
          <p:cNvSpPr/>
          <p:nvPr/>
        </p:nvSpPr>
        <p:spPr>
          <a:xfrm>
            <a:off x="6660361" y="3882063"/>
            <a:ext cx="1350645" cy="2754630"/>
          </a:xfrm>
          <a:prstGeom prst="rect">
            <a:avLst/>
          </a:prstGeom>
          <a:noFill/>
          <a:ln w="28575" cmpd="sng">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19878" y="1433402"/>
            <a:ext cx="8019619" cy="4767780"/>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lvl="1" indent="-285750" algn="l">
              <a:lnSpc>
                <a:spcPct val="150000"/>
              </a:lnSpc>
              <a:spcBef>
                <a:spcPts val="1200"/>
              </a:spcBef>
              <a:buFont typeface="Wingdings" panose="05000000000000000000" pitchFamily="2" charset="2"/>
              <a:buChar char="Ø"/>
            </a:pPr>
            <a:r>
              <a:rPr lang="zh-CN" altLang="en-US" sz="2000" b="1" dirty="0">
                <a:solidFill>
                  <a:schemeClr val="accent1">
                    <a:lumMod val="60000"/>
                    <a:lumOff val="40000"/>
                  </a:schemeClr>
                </a:solidFill>
                <a:latin typeface="微软雅黑" panose="020B0503020204020204" charset="-122"/>
                <a:ea typeface="微软雅黑" panose="020B0503020204020204" charset="-122"/>
                <a:sym typeface="+mn-ea"/>
              </a:rPr>
              <a:t>基于原始数据设计两种预训练任务</a:t>
            </a:r>
            <a:endParaRPr lang="en-US" altLang="zh-CN" sz="2000" b="1" dirty="0">
              <a:solidFill>
                <a:schemeClr val="accent1">
                  <a:lumMod val="60000"/>
                  <a:lumOff val="40000"/>
                </a:schemeClr>
              </a:solidFill>
              <a:latin typeface="微软雅黑" panose="020B0503020204020204" charset="-122"/>
              <a:ea typeface="微软雅黑" panose="020B0503020204020204" charset="-122"/>
              <a:sym typeface="+mn-ea"/>
            </a:endParaRPr>
          </a:p>
          <a:p>
            <a:pPr marL="284480" algn="l" fontAlgn="auto">
              <a:lnSpc>
                <a:spcPct val="150000"/>
              </a:lnSpc>
              <a:buFont typeface="Wingdings" panose="05000000000000000000" pitchFamily="2" charset="2"/>
              <a:buChar char="ü"/>
            </a:pPr>
            <a:r>
              <a:rPr lang="en-US" altLang="zh-CN" sz="1800" b="1" dirty="0">
                <a:solidFill>
                  <a:schemeClr val="bg1"/>
                </a:solidFill>
                <a:latin typeface="微软雅黑" panose="020B0503020204020204" charset="-122"/>
                <a:ea typeface="微软雅黑" panose="020B0503020204020204" charset="-122"/>
                <a:cs typeface="楷体" panose="02010609060101010101" charset="-122"/>
                <a:sym typeface="+mn-ea"/>
              </a:rPr>
              <a:t>  Masked Language Modeling </a:t>
            </a:r>
            <a:r>
              <a:rPr lang="zh-CN" altLang="en-US" sz="1800" b="1" dirty="0">
                <a:solidFill>
                  <a:schemeClr val="bg1"/>
                </a:solidFill>
                <a:latin typeface="微软雅黑" panose="020B0503020204020204" charset="-122"/>
                <a:ea typeface="微软雅黑" panose="020B0503020204020204" charset="-122"/>
                <a:cs typeface="楷体" panose="02010609060101010101" charset="-122"/>
                <a:sym typeface="+mn-ea"/>
              </a:rPr>
              <a:t>预训练任务</a:t>
            </a:r>
            <a:endParaRPr lang="en-US" altLang="zh-CN" sz="1800" b="1" dirty="0">
              <a:solidFill>
                <a:schemeClr val="bg1"/>
              </a:solidFill>
              <a:latin typeface="微软雅黑" panose="020B0503020204020204" charset="-122"/>
              <a:ea typeface="微软雅黑" panose="020B0503020204020204" charset="-122"/>
              <a:cs typeface="楷体" panose="02010609060101010101" charset="-122"/>
              <a:sym typeface="+mn-ea"/>
            </a:endParaRPr>
          </a:p>
          <a:p>
            <a:pPr marL="284480" lvl="1" indent="0" algn="l">
              <a:lnSpc>
                <a:spcPct val="150000"/>
              </a:lnSpc>
            </a:pPr>
            <a:r>
              <a:rPr lang="en-US" altLang="zh-CN" sz="1600" dirty="0">
                <a:solidFill>
                  <a:schemeClr val="bg1"/>
                </a:solidFill>
                <a:latin typeface="微软雅黑" panose="020B0503020204020204" charset="-122"/>
                <a:ea typeface="微软雅黑" panose="020B0503020204020204" charset="-122"/>
                <a:sym typeface="微软雅黑" panose="020B0503020204020204" charset="-122"/>
              </a:rPr>
              <a:t>     </a:t>
            </a:r>
            <a:r>
              <a:rPr lang="zh-CN" altLang="en-US" sz="1800" dirty="0">
                <a:solidFill>
                  <a:schemeClr val="bg1"/>
                </a:solidFill>
                <a:latin typeface="微软雅黑" panose="020B0503020204020204" charset="-122"/>
                <a:ea typeface="微软雅黑" panose="020B0503020204020204" charset="-122"/>
                <a:sym typeface="微软雅黑" panose="020B0503020204020204" charset="-122"/>
              </a:rPr>
              <a:t>将句子中的部分词替换掉，根据句子的剩余部分，试图还原被</a:t>
            </a:r>
            <a:r>
              <a:rPr lang="en-US" altLang="zh-CN" sz="1800" dirty="0">
                <a:solidFill>
                  <a:schemeClr val="bg1"/>
                </a:solidFill>
                <a:latin typeface="微软雅黑" panose="020B0503020204020204" charset="-122"/>
                <a:ea typeface="微软雅黑" panose="020B0503020204020204" charset="-122"/>
                <a:sym typeface="微软雅黑" panose="020B0503020204020204" charset="-122"/>
              </a:rPr>
              <a:t>mask</a:t>
            </a:r>
            <a:r>
              <a:rPr lang="zh-CN" altLang="en-US" sz="1800" dirty="0">
                <a:solidFill>
                  <a:schemeClr val="bg1"/>
                </a:solidFill>
                <a:latin typeface="微软雅黑" panose="020B0503020204020204" charset="-122"/>
                <a:ea typeface="微软雅黑" panose="020B0503020204020204" charset="-122"/>
                <a:sym typeface="微软雅黑" panose="020B0503020204020204" charset="-122"/>
              </a:rPr>
              <a:t>的词</a:t>
            </a:r>
            <a:endParaRPr lang="en-US" altLang="zh-CN" sz="1800" dirty="0">
              <a:solidFill>
                <a:schemeClr val="bg1"/>
              </a:solidFill>
              <a:latin typeface="微软雅黑" panose="020B0503020204020204" charset="-122"/>
              <a:ea typeface="微软雅黑" panose="020B0503020204020204" charset="-122"/>
              <a:sym typeface="微软雅黑" panose="020B0503020204020204" charset="-122"/>
            </a:endParaRPr>
          </a:p>
          <a:p>
            <a:pPr marL="284480" lvl="1" indent="0" algn="l">
              <a:lnSpc>
                <a:spcPct val="150000"/>
              </a:lnSpc>
            </a:pPr>
            <a:r>
              <a:rPr lang="zh-CN" altLang="en-US" sz="1800" dirty="0">
                <a:solidFill>
                  <a:schemeClr val="bg1"/>
                </a:solidFill>
                <a:latin typeface="微软雅黑" panose="020B0503020204020204" charset="-122"/>
                <a:ea typeface="微软雅黑" panose="020B0503020204020204" charset="-122"/>
                <a:sym typeface="微软雅黑" panose="020B0503020204020204" charset="-122"/>
              </a:rPr>
              <a:t>    学习文本表征、增强模型对于文本语义的理解能力</a:t>
            </a:r>
            <a:endParaRPr lang="en-US" altLang="zh-CN" sz="1800" dirty="0">
              <a:solidFill>
                <a:schemeClr val="bg1"/>
              </a:solidFill>
              <a:latin typeface="微软雅黑" panose="020B0503020204020204" charset="-122"/>
              <a:ea typeface="微软雅黑" panose="020B0503020204020204" charset="-122"/>
              <a:sym typeface="微软雅黑" panose="020B0503020204020204" charset="-122"/>
            </a:endParaRPr>
          </a:p>
          <a:p>
            <a:pPr marL="284480" lvl="1" indent="0" algn="l">
              <a:lnSpc>
                <a:spcPct val="150000"/>
              </a:lnSpc>
            </a:pPr>
            <a:r>
              <a:rPr lang="zh-CN" altLang="en-US" sz="1800" dirty="0">
                <a:solidFill>
                  <a:schemeClr val="bg1"/>
                </a:solidFill>
                <a:latin typeface="微软雅黑" panose="020B0503020204020204" charset="-122"/>
                <a:ea typeface="微软雅黑" panose="020B0503020204020204" charset="-122"/>
                <a:sym typeface="微软雅黑" panose="020B0503020204020204" charset="-122"/>
              </a:rPr>
              <a:t>    使用自适应动态</a:t>
            </a:r>
            <a:r>
              <a:rPr lang="en-US" altLang="zh-CN" sz="1800" dirty="0">
                <a:solidFill>
                  <a:schemeClr val="bg1"/>
                </a:solidFill>
                <a:latin typeface="微软雅黑" panose="020B0503020204020204" charset="-122"/>
                <a:ea typeface="微软雅黑" panose="020B0503020204020204" charset="-122"/>
                <a:sym typeface="微软雅黑" panose="020B0503020204020204" charset="-122"/>
              </a:rPr>
              <a:t>Mask</a:t>
            </a:r>
            <a:r>
              <a:rPr lang="zh-CN" altLang="en-US" sz="1800" dirty="0">
                <a:solidFill>
                  <a:schemeClr val="bg1"/>
                </a:solidFill>
                <a:latin typeface="微软雅黑" panose="020B0503020204020204" charset="-122"/>
                <a:ea typeface="微软雅黑" panose="020B0503020204020204" charset="-122"/>
                <a:sym typeface="微软雅黑" panose="020B0503020204020204" charset="-122"/>
              </a:rPr>
              <a:t>，可以更好的帮助模型理解中文语义信息</a:t>
            </a:r>
            <a:endParaRPr lang="en-US" altLang="zh-CN" sz="1800" dirty="0">
              <a:solidFill>
                <a:schemeClr val="bg1"/>
              </a:solidFill>
              <a:latin typeface="微软雅黑" panose="020B0503020204020204" charset="-122"/>
              <a:ea typeface="微软雅黑" panose="020B0503020204020204" charset="-122"/>
              <a:sym typeface="微软雅黑" panose="020B0503020204020204" charset="-122"/>
            </a:endParaRPr>
          </a:p>
          <a:p>
            <a:pPr lvl="1" indent="0" algn="l">
              <a:lnSpc>
                <a:spcPct val="150000"/>
              </a:lnSpc>
            </a:pPr>
            <a:endParaRPr lang="en-US" altLang="zh-CN" sz="1600" dirty="0">
              <a:solidFill>
                <a:schemeClr val="bg1"/>
              </a:solidFill>
              <a:latin typeface="微软雅黑" panose="020B0503020204020204" charset="-122"/>
              <a:ea typeface="微软雅黑" panose="020B0503020204020204" charset="-122"/>
              <a:sym typeface="+mn-ea"/>
            </a:endParaRPr>
          </a:p>
          <a:p>
            <a:pPr marL="284480" algn="l">
              <a:lnSpc>
                <a:spcPct val="150000"/>
              </a:lnSpc>
              <a:buFont typeface="Wingdings" panose="05000000000000000000" pitchFamily="2" charset="2"/>
              <a:buChar char="ü"/>
            </a:pPr>
            <a:r>
              <a:rPr lang="zh-CN" altLang="en-US" sz="1800" b="1" dirty="0">
                <a:solidFill>
                  <a:schemeClr val="bg1"/>
                </a:solidFill>
                <a:latin typeface="微软雅黑" panose="020B0503020204020204" charset="-122"/>
                <a:ea typeface="微软雅黑" panose="020B0503020204020204" charset="-122"/>
                <a:sym typeface="+mn-ea"/>
              </a:rPr>
              <a:t>  图文匹配预训练任务</a:t>
            </a:r>
            <a:endParaRPr lang="en-US" altLang="zh-CN" sz="1800" b="1" dirty="0">
              <a:solidFill>
                <a:schemeClr val="bg1"/>
              </a:solidFill>
              <a:latin typeface="微软雅黑" panose="020B0503020204020204" charset="-122"/>
              <a:ea typeface="微软雅黑" panose="020B0503020204020204" charset="-122"/>
              <a:sym typeface="+mn-ea"/>
            </a:endParaRPr>
          </a:p>
          <a:p>
            <a:pPr marL="284480" algn="l">
              <a:lnSpc>
                <a:spcPct val="150000"/>
              </a:lnSpc>
            </a:pPr>
            <a:r>
              <a:rPr lang="en-US" altLang="zh-CN" sz="1800" b="1" dirty="0">
                <a:solidFill>
                  <a:schemeClr val="bg1"/>
                </a:solidFill>
                <a:latin typeface="微软雅黑" panose="020B0503020204020204" charset="-122"/>
                <a:ea typeface="微软雅黑" panose="020B0503020204020204" charset="-122"/>
                <a:sym typeface="+mn-ea"/>
              </a:rPr>
              <a:t>    </a:t>
            </a:r>
            <a:r>
              <a:rPr lang="zh-CN" altLang="en-US" sz="1800" dirty="0">
                <a:solidFill>
                  <a:schemeClr val="bg1"/>
                </a:solidFill>
                <a:latin typeface="微软雅黑" panose="020B0503020204020204" charset="-122"/>
                <a:ea typeface="微软雅黑" panose="020B0503020204020204" charset="-122"/>
                <a:sym typeface="+mn-ea"/>
              </a:rPr>
              <a:t>更好地学习原始数据中的正负例分布</a:t>
            </a:r>
            <a:endParaRPr lang="en-US" altLang="zh-CN" sz="1600" dirty="0">
              <a:solidFill>
                <a:schemeClr val="bg1"/>
              </a:solidFill>
              <a:latin typeface="微软雅黑" panose="020B0503020204020204" charset="-122"/>
              <a:ea typeface="微软雅黑" panose="020B0503020204020204" charset="-122"/>
              <a:sym typeface="+mn-ea"/>
            </a:endParaRPr>
          </a:p>
          <a:p>
            <a:pPr marL="285750" lvl="1" indent="-285750" algn="l">
              <a:lnSpc>
                <a:spcPct val="150000"/>
              </a:lnSpc>
              <a:spcBef>
                <a:spcPts val="1200"/>
              </a:spcBef>
              <a:buFont typeface="Wingdings" panose="05000000000000000000" pitchFamily="2" charset="2"/>
              <a:buChar char="Ø"/>
            </a:pPr>
            <a:r>
              <a:rPr lang="zh-CN" altLang="en-US" sz="2000" b="1" dirty="0">
                <a:solidFill>
                  <a:schemeClr val="accent1">
                    <a:lumMod val="60000"/>
                    <a:lumOff val="40000"/>
                  </a:schemeClr>
                </a:solidFill>
                <a:latin typeface="微软雅黑" panose="020B0503020204020204" charset="-122"/>
                <a:ea typeface="微软雅黑" panose="020B0503020204020204" charset="-122"/>
                <a:sym typeface="+mn-ea"/>
              </a:rPr>
              <a:t> 选用</a:t>
            </a:r>
            <a:r>
              <a:rPr lang="en-US" altLang="zh-CN" sz="2000" b="1" dirty="0">
                <a:solidFill>
                  <a:schemeClr val="accent1">
                    <a:lumMod val="60000"/>
                    <a:lumOff val="40000"/>
                  </a:schemeClr>
                </a:solidFill>
                <a:latin typeface="微软雅黑" panose="020B0503020204020204" charset="-122"/>
                <a:ea typeface="微软雅黑" panose="020B0503020204020204" charset="-122"/>
                <a:sym typeface="+mn-ea"/>
              </a:rPr>
              <a:t>Bert</a:t>
            </a:r>
            <a:r>
              <a:rPr lang="zh-CN" altLang="en-US" sz="2000" b="1" dirty="0">
                <a:solidFill>
                  <a:schemeClr val="accent1">
                    <a:lumMod val="60000"/>
                    <a:lumOff val="40000"/>
                  </a:schemeClr>
                </a:solidFill>
                <a:latin typeface="微软雅黑" panose="020B0503020204020204" charset="-122"/>
                <a:ea typeface="微软雅黑" panose="020B0503020204020204" charset="-122"/>
                <a:sym typeface="+mn-ea"/>
              </a:rPr>
              <a:t>，</a:t>
            </a:r>
            <a:r>
              <a:rPr lang="en-US" altLang="zh-CN" sz="2000" b="1" dirty="0" err="1">
                <a:solidFill>
                  <a:schemeClr val="accent1">
                    <a:lumMod val="60000"/>
                    <a:lumOff val="40000"/>
                  </a:schemeClr>
                </a:solidFill>
                <a:latin typeface="微软雅黑" panose="020B0503020204020204" charset="-122"/>
                <a:ea typeface="微软雅黑" panose="020B0503020204020204" charset="-122"/>
                <a:sym typeface="+mn-ea"/>
              </a:rPr>
              <a:t>Nezha</a:t>
            </a:r>
            <a:r>
              <a:rPr lang="zh-CN" altLang="en-US" sz="2000" b="1" dirty="0">
                <a:solidFill>
                  <a:schemeClr val="accent1">
                    <a:lumMod val="60000"/>
                    <a:lumOff val="40000"/>
                  </a:schemeClr>
                </a:solidFill>
                <a:latin typeface="微软雅黑" panose="020B0503020204020204" charset="-122"/>
                <a:ea typeface="微软雅黑" panose="020B0503020204020204" charset="-122"/>
                <a:sym typeface="+mn-ea"/>
              </a:rPr>
              <a:t>以及</a:t>
            </a:r>
            <a:r>
              <a:rPr lang="en-US" altLang="zh-CN" sz="2000" b="1" dirty="0">
                <a:solidFill>
                  <a:schemeClr val="accent1">
                    <a:lumMod val="60000"/>
                    <a:lumOff val="40000"/>
                  </a:schemeClr>
                </a:solidFill>
                <a:latin typeface="微软雅黑" panose="020B0503020204020204" charset="-122"/>
                <a:ea typeface="微软雅黑" panose="020B0503020204020204" charset="-122"/>
                <a:sym typeface="+mn-ea"/>
              </a:rPr>
              <a:t>Roberta</a:t>
            </a:r>
            <a:r>
              <a:rPr lang="zh-CN" altLang="en-US" sz="2000" b="1" dirty="0">
                <a:solidFill>
                  <a:schemeClr val="accent1">
                    <a:lumMod val="60000"/>
                    <a:lumOff val="40000"/>
                  </a:schemeClr>
                </a:solidFill>
                <a:latin typeface="微软雅黑" panose="020B0503020204020204" charset="-122"/>
                <a:ea typeface="微软雅黑" panose="020B0503020204020204" charset="-122"/>
                <a:sym typeface="+mn-ea"/>
              </a:rPr>
              <a:t>三种模型进行预训练</a:t>
            </a:r>
            <a:endParaRPr lang="en-US" altLang="zh-CN" sz="2000" b="1" dirty="0">
              <a:solidFill>
                <a:schemeClr val="accent1">
                  <a:lumMod val="60000"/>
                  <a:lumOff val="40000"/>
                </a:schemeClr>
              </a:solidFill>
              <a:latin typeface="微软雅黑" panose="020B0503020204020204" charset="-122"/>
              <a:ea typeface="微软雅黑" panose="020B0503020204020204" charset="-122"/>
              <a:sym typeface="+mn-ea"/>
            </a:endParaRPr>
          </a:p>
          <a:p>
            <a:pPr algn="l">
              <a:lnSpc>
                <a:spcPct val="150000"/>
              </a:lnSpc>
            </a:pPr>
            <a:endParaRPr lang="en-US" altLang="zh-CN" sz="1600" dirty="0">
              <a:solidFill>
                <a:schemeClr val="bg1"/>
              </a:solidFill>
              <a:latin typeface="微软雅黑" panose="020B0503020204020204" charset="-122"/>
              <a:ea typeface="微软雅黑" panose="020B0503020204020204" charset="-122"/>
              <a:sym typeface="+mn-ea"/>
            </a:endParaRPr>
          </a:p>
          <a:p>
            <a:pPr algn="l">
              <a:lnSpc>
                <a:spcPct val="150000"/>
              </a:lnSpc>
            </a:pPr>
            <a:endParaRPr lang="en-US" altLang="zh-CN" sz="1800" b="1" dirty="0">
              <a:solidFill>
                <a:schemeClr val="bg1"/>
              </a:solidFill>
              <a:latin typeface="微软雅黑" panose="020B0503020204020204" charset="-122"/>
              <a:ea typeface="微软雅黑" panose="020B0503020204020204" charset="-122"/>
              <a:sym typeface="+mn-ea"/>
            </a:endParaRPr>
          </a:p>
        </p:txBody>
      </p:sp>
      <p:sp>
        <p:nvSpPr>
          <p:cNvPr id="17" name="文本框 16"/>
          <p:cNvSpPr txBox="1"/>
          <p:nvPr/>
        </p:nvSpPr>
        <p:spPr>
          <a:xfrm>
            <a:off x="8707755" y="4126607"/>
            <a:ext cx="3181398" cy="338554"/>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sz="1600" b="1" dirty="0">
                <a:solidFill>
                  <a:schemeClr val="bg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Masked Language Modeling</a:t>
            </a:r>
            <a:endParaRPr lang="zh-CN" altLang="en-US" sz="1600" b="1" dirty="0">
              <a:solidFill>
                <a:schemeClr val="bg1"/>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2"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t>整体设计</a:t>
            </a:r>
          </a:p>
        </p:txBody>
      </p:sp>
      <p:pic>
        <p:nvPicPr>
          <p:cNvPr id="3" name="+.png" descr="+.png"/>
          <p:cNvPicPr>
            <a:picLocks noChangeAspect="1"/>
          </p:cNvPicPr>
          <p:nvPr/>
        </p:nvPicPr>
        <p:blipFill>
          <a:blip r:embed="rId3"/>
          <a:stretch>
            <a:fillRect/>
          </a:stretch>
        </p:blipFill>
        <p:spPr>
          <a:xfrm>
            <a:off x="2254084" y="210237"/>
            <a:ext cx="148149" cy="148149"/>
          </a:xfrm>
          <a:prstGeom prst="rect">
            <a:avLst/>
          </a:prstGeom>
          <a:ln w="3175">
            <a:miter lim="400000"/>
            <a:headEnd/>
            <a:tailEnd/>
          </a:ln>
        </p:spPr>
      </p:pic>
      <p:pic>
        <p:nvPicPr>
          <p:cNvPr id="4" name="+.png" descr="+.png"/>
          <p:cNvPicPr>
            <a:picLocks noChangeAspect="1"/>
          </p:cNvPicPr>
          <p:nvPr/>
        </p:nvPicPr>
        <p:blipFill>
          <a:blip r:embed="rId3"/>
          <a:stretch>
            <a:fillRect/>
          </a:stretch>
        </p:blipFill>
        <p:spPr>
          <a:xfrm>
            <a:off x="552457" y="623622"/>
            <a:ext cx="148149" cy="148149"/>
          </a:xfrm>
          <a:prstGeom prst="rect">
            <a:avLst/>
          </a:prstGeom>
          <a:ln w="3175">
            <a:miter lim="400000"/>
            <a:headEnd/>
            <a:tailEnd/>
          </a:ln>
        </p:spPr>
      </p:pic>
      <p:sp>
        <p:nvSpPr>
          <p:cNvPr id="18" name="文本框 8"/>
          <p:cNvSpPr txBox="1"/>
          <p:nvPr/>
        </p:nvSpPr>
        <p:spPr>
          <a:xfrm>
            <a:off x="1146302" y="694932"/>
            <a:ext cx="2166696"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预训练</a:t>
            </a:r>
            <a:r>
              <a:rPr lang="en-US" altLang="zh-CN" sz="2200" b="1" dirty="0"/>
              <a:t>—</a:t>
            </a:r>
            <a:r>
              <a:rPr lang="zh-CN" altLang="en-US" sz="2200" b="1" dirty="0"/>
              <a:t>任务</a:t>
            </a:r>
            <a:endParaRPr sz="2200" b="1" dirty="0"/>
          </a:p>
        </p:txBody>
      </p:sp>
      <p:pic>
        <p:nvPicPr>
          <p:cNvPr id="36" name="图片 35"/>
          <p:cNvPicPr>
            <a:picLocks noChangeAspect="1"/>
          </p:cNvPicPr>
          <p:nvPr/>
        </p:nvPicPr>
        <p:blipFill>
          <a:blip r:embed="rId4"/>
          <a:stretch>
            <a:fillRect/>
          </a:stretch>
        </p:blipFill>
        <p:spPr>
          <a:xfrm>
            <a:off x="8646795" y="1871980"/>
            <a:ext cx="3259455" cy="181292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 Placeholder 4"/>
          <p:cNvSpPr txBox="1"/>
          <p:nvPr/>
        </p:nvSpPr>
        <p:spPr>
          <a:xfrm>
            <a:off x="772082" y="248533"/>
            <a:ext cx="5087124" cy="484457"/>
          </a:xfrm>
          <a:prstGeom prst="rect">
            <a:avLst/>
          </a:prstGeom>
          <a:ln w="3175">
            <a:miter lim="400000"/>
          </a:ln>
        </p:spPr>
        <p:txBody>
          <a:bodyPr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整体设计</a:t>
            </a:r>
          </a:p>
        </p:txBody>
      </p:sp>
      <p:pic>
        <p:nvPicPr>
          <p:cNvPr id="192" name="+.png" descr="+.png"/>
          <p:cNvPicPr>
            <a:picLocks noChangeAspect="1"/>
          </p:cNvPicPr>
          <p:nvPr/>
        </p:nvPicPr>
        <p:blipFill>
          <a:blip r:embed="rId3"/>
          <a:stretch>
            <a:fillRect/>
          </a:stretch>
        </p:blipFill>
        <p:spPr>
          <a:xfrm>
            <a:off x="2254084" y="210237"/>
            <a:ext cx="148149" cy="148149"/>
          </a:xfrm>
          <a:prstGeom prst="rect">
            <a:avLst/>
          </a:prstGeom>
          <a:ln w="3175">
            <a:miter lim="400000"/>
            <a:headEnd/>
            <a:tailEnd/>
          </a:ln>
        </p:spPr>
      </p:pic>
      <p:pic>
        <p:nvPicPr>
          <p:cNvPr id="5" name="+.png" descr="+.png"/>
          <p:cNvPicPr>
            <a:picLocks noChangeAspect="1"/>
          </p:cNvPicPr>
          <p:nvPr/>
        </p:nvPicPr>
        <p:blipFill>
          <a:blip r:embed="rId3"/>
          <a:stretch>
            <a:fillRect/>
          </a:stretch>
        </p:blipFill>
        <p:spPr>
          <a:xfrm>
            <a:off x="552457" y="623622"/>
            <a:ext cx="148149" cy="148149"/>
          </a:xfrm>
          <a:prstGeom prst="rect">
            <a:avLst/>
          </a:prstGeom>
          <a:ln w="3175">
            <a:miter lim="400000"/>
            <a:headEnd/>
            <a:tailEnd/>
          </a:ln>
        </p:spPr>
      </p:pic>
      <p:sp>
        <p:nvSpPr>
          <p:cNvPr id="7" name="文本框 6"/>
          <p:cNvSpPr txBox="1"/>
          <p:nvPr/>
        </p:nvSpPr>
        <p:spPr>
          <a:xfrm>
            <a:off x="646791" y="1589713"/>
            <a:ext cx="5242721" cy="478875"/>
          </a:xfrm>
          <a:prstGeom prst="rect">
            <a:avLst/>
          </a:prstGeom>
          <a:solidFill>
            <a:schemeClr val="accent1">
              <a:lumMod val="40000"/>
              <a:lumOff val="60000"/>
            </a:schemeClr>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ctr" forceAA="0">
            <a:no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动态</a:t>
            </a:r>
            <a:r>
              <a:rPr kumimoji="0" lang="en-US" altLang="zh-CN" sz="1800" b="1" i="0" u="none" strike="noStrike" cap="none" spc="0" normalizeH="0" baseline="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Mask</a:t>
            </a:r>
          </a:p>
        </p:txBody>
      </p:sp>
      <p:sp>
        <p:nvSpPr>
          <p:cNvPr id="3" name="文本框 2"/>
          <p:cNvSpPr txBox="1"/>
          <p:nvPr/>
        </p:nvSpPr>
        <p:spPr>
          <a:xfrm>
            <a:off x="646790" y="2068588"/>
            <a:ext cx="5242721" cy="1832852"/>
          </a:xfrm>
          <a:prstGeom prst="rect">
            <a:avLst/>
          </a:prstGeom>
          <a:solidFill>
            <a:srgbClr val="E7E6E6"/>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ctr" forceAA="0">
            <a:noAutofit/>
          </a:bodyPr>
          <a:lstStyle/>
          <a:p>
            <a:pPr marL="0" marR="0" indent="0" algn="ctr" defTabSz="1218565" rtl="0" fontAlgn="auto" latinLnBrk="0" hangingPunct="0">
              <a:lnSpc>
                <a:spcPct val="100000"/>
              </a:lnSpc>
              <a:spcBef>
                <a:spcPts val="0"/>
              </a:spcBef>
              <a:spcAft>
                <a:spcPts val="0"/>
              </a:spcAft>
              <a:buClrTx/>
              <a:buSzTx/>
              <a:buFontTx/>
              <a:buNone/>
            </a:pPr>
            <a:endParaRPr kumimoji="0" lang="en-US" altLang="zh-CN" sz="1800" b="1" i="0" u="none" strike="noStrike" cap="none" spc="0" normalizeH="0" baseline="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文本框 3"/>
          <p:cNvSpPr txBox="1"/>
          <p:nvPr/>
        </p:nvSpPr>
        <p:spPr>
          <a:xfrm>
            <a:off x="6465345" y="1589713"/>
            <a:ext cx="5169878" cy="478875"/>
          </a:xfrm>
          <a:prstGeom prst="rect">
            <a:avLst/>
          </a:prstGeom>
          <a:solidFill>
            <a:schemeClr val="accent1">
              <a:lumMod val="40000"/>
              <a:lumOff val="60000"/>
            </a:schemeClr>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ctr" forceAA="0">
            <a:noAutofit/>
          </a:bodyPr>
          <a:lstStyle/>
          <a:p>
            <a:pPr marL="0" marR="0" indent="0" algn="ctr" defTabSz="1218565"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N-gram Mask</a:t>
            </a:r>
          </a:p>
        </p:txBody>
      </p:sp>
      <p:sp>
        <p:nvSpPr>
          <p:cNvPr id="8" name="文本框 7"/>
          <p:cNvSpPr txBox="1"/>
          <p:nvPr/>
        </p:nvSpPr>
        <p:spPr>
          <a:xfrm>
            <a:off x="6465344" y="2068588"/>
            <a:ext cx="5169878" cy="1832852"/>
          </a:xfrm>
          <a:prstGeom prst="rect">
            <a:avLst/>
          </a:prstGeom>
          <a:solidFill>
            <a:srgbClr val="E7E6E6"/>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ctr" forceAA="0">
            <a:noAutofit/>
          </a:bodyPr>
          <a:lstStyle/>
          <a:p>
            <a:pPr marL="0" marR="0" indent="0" algn="ctr" defTabSz="1218565" rtl="0" fontAlgn="auto" latinLnBrk="0" hangingPunct="0">
              <a:lnSpc>
                <a:spcPct val="100000"/>
              </a:lnSpc>
              <a:spcBef>
                <a:spcPts val="0"/>
              </a:spcBef>
              <a:spcAft>
                <a:spcPts val="0"/>
              </a:spcAft>
              <a:buClrTx/>
              <a:buSzTx/>
              <a:buFontTx/>
              <a:buNone/>
            </a:pPr>
            <a:endParaRPr kumimoji="0" lang="en-US" altLang="zh-CN" sz="1800" b="1" i="0" u="none" strike="noStrike" cap="none" spc="0" normalizeH="0" baseline="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 name="文本框 9"/>
          <p:cNvSpPr txBox="1"/>
          <p:nvPr/>
        </p:nvSpPr>
        <p:spPr>
          <a:xfrm>
            <a:off x="646791" y="4133354"/>
            <a:ext cx="5242721" cy="478875"/>
          </a:xfrm>
          <a:prstGeom prst="rect">
            <a:avLst/>
          </a:prstGeom>
          <a:solidFill>
            <a:schemeClr val="accent1">
              <a:lumMod val="40000"/>
              <a:lumOff val="60000"/>
            </a:schemeClr>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ctr" forceAA="0">
            <a:no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长度自适应</a:t>
            </a:r>
            <a:r>
              <a:rPr kumimoji="0" lang="en-US" altLang="zh-CN" sz="1800" b="1"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Mask</a:t>
            </a:r>
            <a:endParaRPr kumimoji="0" lang="zh-CN" altLang="en-US" sz="1800" b="1"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 name="文本框 16"/>
          <p:cNvSpPr txBox="1">
            <a:spLocks noChangeAspect="1"/>
          </p:cNvSpPr>
          <p:nvPr/>
        </p:nvSpPr>
        <p:spPr>
          <a:xfrm>
            <a:off x="646790" y="4612229"/>
            <a:ext cx="5242721" cy="1832852"/>
          </a:xfrm>
          <a:prstGeom prst="rect">
            <a:avLst/>
          </a:prstGeom>
          <a:solidFill>
            <a:srgbClr val="E7E6E6"/>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ctr" forceAA="0">
            <a:noAutofit/>
          </a:bodyPr>
          <a:lstStyle/>
          <a:p>
            <a:pPr marL="0" marR="0" indent="0" algn="ctr" defTabSz="1218565" rtl="0" fontAlgn="auto" latinLnBrk="0" hangingPunct="0">
              <a:lnSpc>
                <a:spcPct val="100000"/>
              </a:lnSpc>
              <a:spcBef>
                <a:spcPts val="0"/>
              </a:spcBef>
              <a:spcAft>
                <a:spcPts val="0"/>
              </a:spcAft>
              <a:buClrTx/>
              <a:buSzTx/>
              <a:buFontTx/>
              <a:buNone/>
            </a:pPr>
            <a:endParaRPr kumimoji="0" lang="en-US" altLang="zh-CN" sz="1800" b="1" i="0" u="none" strike="noStrike" cap="none" spc="0" normalizeH="0" baseline="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 name="文本框 18"/>
          <p:cNvSpPr txBox="1"/>
          <p:nvPr/>
        </p:nvSpPr>
        <p:spPr>
          <a:xfrm>
            <a:off x="6455277" y="4133354"/>
            <a:ext cx="5210426" cy="478875"/>
          </a:xfrm>
          <a:prstGeom prst="rect">
            <a:avLst/>
          </a:prstGeom>
          <a:solidFill>
            <a:schemeClr val="accent1">
              <a:lumMod val="40000"/>
              <a:lumOff val="60000"/>
            </a:schemeClr>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ctr" forceAA="0">
            <a:no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防止连续</a:t>
            </a:r>
            <a:r>
              <a:rPr kumimoji="0" lang="en-US" altLang="zh-CN" sz="1800" b="1"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Mask</a:t>
            </a:r>
          </a:p>
        </p:txBody>
      </p:sp>
      <p:sp>
        <p:nvSpPr>
          <p:cNvPr id="20" name="文本框 19"/>
          <p:cNvSpPr txBox="1"/>
          <p:nvPr/>
        </p:nvSpPr>
        <p:spPr>
          <a:xfrm>
            <a:off x="6455276" y="4612229"/>
            <a:ext cx="5210426" cy="1832852"/>
          </a:xfrm>
          <a:prstGeom prst="rect">
            <a:avLst/>
          </a:prstGeom>
          <a:solidFill>
            <a:srgbClr val="E7E6E6"/>
          </a:solid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ctr" forceAA="0">
            <a:noAutofit/>
          </a:bodyPr>
          <a:lstStyle/>
          <a:p>
            <a:pPr marL="0" marR="0" indent="0" algn="ctr" defTabSz="1218565" rtl="0" fontAlgn="auto" latinLnBrk="0" hangingPunct="0">
              <a:lnSpc>
                <a:spcPct val="100000"/>
              </a:lnSpc>
              <a:spcBef>
                <a:spcPts val="0"/>
              </a:spcBef>
              <a:spcAft>
                <a:spcPts val="0"/>
              </a:spcAft>
              <a:buClrTx/>
              <a:buSzTx/>
              <a:buFontTx/>
              <a:buNone/>
            </a:pPr>
            <a:endParaRPr kumimoji="0" lang="en-US" altLang="zh-CN" sz="1800" b="1" i="0" u="none" strike="noStrike" cap="none" spc="0" normalizeH="0" baseline="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1" name="图片 30"/>
          <p:cNvPicPr>
            <a:picLocks noChangeAspect="1"/>
          </p:cNvPicPr>
          <p:nvPr/>
        </p:nvPicPr>
        <p:blipFill>
          <a:blip r:embed="rId4"/>
          <a:stretch>
            <a:fillRect/>
          </a:stretch>
        </p:blipFill>
        <p:spPr>
          <a:xfrm>
            <a:off x="6636246" y="5071740"/>
            <a:ext cx="2728800" cy="1043458"/>
          </a:xfrm>
          <a:prstGeom prst="rect">
            <a:avLst/>
          </a:prstGeom>
        </p:spPr>
      </p:pic>
      <p:pic>
        <p:nvPicPr>
          <p:cNvPr id="32" name="图片 31"/>
          <p:cNvPicPr>
            <a:picLocks noChangeAspect="1"/>
          </p:cNvPicPr>
          <p:nvPr/>
        </p:nvPicPr>
        <p:blipFill>
          <a:blip r:embed="rId5"/>
          <a:stretch>
            <a:fillRect/>
          </a:stretch>
        </p:blipFill>
        <p:spPr>
          <a:xfrm>
            <a:off x="6534646" y="2300655"/>
            <a:ext cx="2728800" cy="1487564"/>
          </a:xfrm>
          <a:prstGeom prst="rect">
            <a:avLst/>
          </a:prstGeom>
        </p:spPr>
      </p:pic>
      <p:pic>
        <p:nvPicPr>
          <p:cNvPr id="34" name="图片 33"/>
          <p:cNvPicPr>
            <a:picLocks noChangeAspect="1"/>
          </p:cNvPicPr>
          <p:nvPr/>
        </p:nvPicPr>
        <p:blipFill>
          <a:blip r:embed="rId6"/>
          <a:stretch>
            <a:fillRect/>
          </a:stretch>
        </p:blipFill>
        <p:spPr>
          <a:xfrm>
            <a:off x="768793" y="4977645"/>
            <a:ext cx="2728800" cy="1321494"/>
          </a:xfrm>
          <a:prstGeom prst="rect">
            <a:avLst/>
          </a:prstGeom>
        </p:spPr>
      </p:pic>
      <p:pic>
        <p:nvPicPr>
          <p:cNvPr id="36" name="图片 35"/>
          <p:cNvPicPr>
            <a:picLocks noChangeAspect="1"/>
          </p:cNvPicPr>
          <p:nvPr/>
        </p:nvPicPr>
        <p:blipFill>
          <a:blip r:embed="rId7"/>
          <a:stretch>
            <a:fillRect/>
          </a:stretch>
        </p:blipFill>
        <p:spPr>
          <a:xfrm>
            <a:off x="771476" y="2245537"/>
            <a:ext cx="2728800" cy="1517432"/>
          </a:xfrm>
          <a:prstGeom prst="rect">
            <a:avLst/>
          </a:prstGeom>
        </p:spPr>
      </p:pic>
      <p:sp>
        <p:nvSpPr>
          <p:cNvPr id="37" name="文本框 36"/>
          <p:cNvSpPr txBox="1"/>
          <p:nvPr/>
        </p:nvSpPr>
        <p:spPr>
          <a:xfrm>
            <a:off x="3681338" y="2655856"/>
            <a:ext cx="2115718" cy="78996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50000"/>
              </a:lnSpc>
              <a:spcBef>
                <a:spcPts val="0"/>
              </a:spcBef>
              <a:spcAft>
                <a:spcPts val="0"/>
              </a:spcAft>
              <a:buClrTx/>
              <a:buSzTx/>
              <a:buFontTx/>
              <a:buNone/>
            </a:pP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每个epoch都随机生成</a:t>
            </a:r>
            <a:endParaRPr lang="en-US" altLang="zh-CN"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a:p>
            <a:pPr marL="0" marR="0" indent="0" algn="ctr" defTabSz="1218565" rtl="0" fontAlgn="auto" latinLnBrk="0" hangingPunct="0">
              <a:lnSpc>
                <a:spcPct val="150000"/>
              </a:lnSpc>
              <a:spcBef>
                <a:spcPts val="0"/>
              </a:spcBef>
              <a:spcAft>
                <a:spcPts val="0"/>
              </a:spcAft>
              <a:buClrTx/>
              <a:buSzTx/>
              <a:buFontTx/>
              <a:buNone/>
            </a:pP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新的mask</a:t>
            </a:r>
            <a:endParaRPr kumimoji="0" lang="zh-CN" altLang="en-US" sz="1600" b="1" i="0" u="none" strike="noStrike" cap="none" spc="0" normalizeH="0" baseline="0" dirty="0">
              <a:ln>
                <a:noFill/>
              </a:ln>
              <a:solidFill>
                <a:srgbClr val="080613"/>
              </a:solidFill>
              <a:effectLst/>
              <a:uFillTx/>
              <a:latin typeface="Times New Roman" panose="02020603050405020304" pitchFamily="18" charset="0"/>
              <a:cs typeface="Times New Roman" panose="02020603050405020304" pitchFamily="18" charset="0"/>
              <a:sym typeface="微软雅黑" panose="020B0503020204020204" charset="-122"/>
            </a:endParaRPr>
          </a:p>
        </p:txBody>
      </p:sp>
      <p:sp>
        <p:nvSpPr>
          <p:cNvPr id="39" name="文本框 38"/>
          <p:cNvSpPr txBox="1"/>
          <p:nvPr/>
        </p:nvSpPr>
        <p:spPr>
          <a:xfrm>
            <a:off x="9219066" y="2241505"/>
            <a:ext cx="2549164" cy="1526059"/>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a:lnSpc>
                <a:spcPct val="150000"/>
              </a:lnSpc>
            </a:pP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15%的概率选中token</a:t>
            </a:r>
            <a:endParaRPr lang="en-US" altLang="zh-CN"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a:p>
            <a:pPr algn="l">
              <a:lnSpc>
                <a:spcPct val="150000"/>
              </a:lnSpc>
            </a:pP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70%</a:t>
            </a:r>
            <a:r>
              <a:rPr lang="en-US" altLang="zh-CN"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 </a:t>
            </a: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20%</a:t>
            </a:r>
            <a:r>
              <a:rPr lang="en-US" altLang="zh-CN"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 </a:t>
            </a: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10%的概率进行1-gram</a:t>
            </a:r>
            <a:r>
              <a:rPr lang="en-US" altLang="zh-CN"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 </a:t>
            </a: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2-gram</a:t>
            </a:r>
            <a:r>
              <a:rPr lang="en-US" altLang="zh-CN"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 </a:t>
            </a: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3-gram片段的mask</a:t>
            </a:r>
          </a:p>
        </p:txBody>
      </p:sp>
      <p:sp>
        <p:nvSpPr>
          <p:cNvPr id="41" name="文本框 40"/>
          <p:cNvSpPr txBox="1"/>
          <p:nvPr/>
        </p:nvSpPr>
        <p:spPr>
          <a:xfrm>
            <a:off x="3442810" y="5216230"/>
            <a:ext cx="2527906" cy="787395"/>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a:lnSpc>
                <a:spcPct val="150000"/>
              </a:lnSpc>
            </a:pP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长度小于7不3-gram mask</a:t>
            </a:r>
            <a:endParaRPr lang="en-US" altLang="zh-CN"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a:p>
            <a:pPr algn="l">
              <a:lnSpc>
                <a:spcPct val="150000"/>
              </a:lnSpc>
            </a:pP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长度小于4不2-gram mask</a:t>
            </a:r>
          </a:p>
        </p:txBody>
      </p:sp>
      <p:sp>
        <p:nvSpPr>
          <p:cNvPr id="43" name="文本框 42"/>
          <p:cNvSpPr txBox="1"/>
          <p:nvPr/>
        </p:nvSpPr>
        <p:spPr>
          <a:xfrm>
            <a:off x="9365046" y="5118140"/>
            <a:ext cx="2549165" cy="787395"/>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已经mask的文本片段</a:t>
            </a:r>
            <a:endParaRPr lang="en-US" altLang="zh-CN"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a:p>
            <a:pPr>
              <a:lnSpc>
                <a:spcPct val="150000"/>
              </a:lnSpc>
            </a:pPr>
            <a:r>
              <a:rPr lang="zh-CN" altLang="en-US" sz="1600" b="1" dirty="0">
                <a:solidFill>
                  <a:srgbClr val="080613"/>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跳过下个token的mask</a:t>
            </a:r>
          </a:p>
        </p:txBody>
      </p:sp>
      <p:sp>
        <p:nvSpPr>
          <p:cNvPr id="44" name="文本框 8"/>
          <p:cNvSpPr txBox="1"/>
          <p:nvPr/>
        </p:nvSpPr>
        <p:spPr>
          <a:xfrm>
            <a:off x="1146301" y="694932"/>
            <a:ext cx="2795909"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预训练</a:t>
            </a:r>
            <a:r>
              <a:rPr lang="en-US" altLang="zh-CN" sz="2200" b="1" dirty="0"/>
              <a:t>—Mask</a:t>
            </a:r>
            <a:r>
              <a:rPr lang="zh-CN" altLang="en-US" sz="2200" b="1" dirty="0"/>
              <a:t>策略</a:t>
            </a:r>
            <a:endParaRPr sz="2200" b="1"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00606" y="1387629"/>
            <a:ext cx="11324980" cy="4568036"/>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noAutofit/>
          </a:bodyPr>
          <a:lstStyle/>
          <a:p>
            <a:pPr marL="285750" lvl="1" indent="-285750" algn="l" eaLnBrk="1">
              <a:lnSpc>
                <a:spcPct val="150000"/>
              </a:lnSpc>
              <a:spcBef>
                <a:spcPts val="1200"/>
              </a:spcBef>
              <a:buFont typeface="Wingdings" panose="05000000000000000000" pitchFamily="2" charset="2"/>
              <a:buChar char="Ø"/>
            </a:pPr>
            <a:r>
              <a:rPr lang="en-US" altLang="zh-CN" sz="2000" b="1" dirty="0" err="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对抗训练</a:t>
            </a:r>
            <a:r>
              <a:rPr lang="en-US" altLang="zh-CN" sz="20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a:t>
            </a:r>
            <a:r>
              <a:rPr lang="zh-CN" altLang="en-US" sz="2000" b="1" dirty="0">
                <a:solidFill>
                  <a:schemeClr val="accent1">
                    <a:lumMod val="60000"/>
                    <a:lumOff val="40000"/>
                  </a:schemeClr>
                </a:solidFill>
                <a:latin typeface="微软雅黑" panose="020B0503020204020204" charset="-122"/>
                <a:ea typeface="微软雅黑" panose="020B0503020204020204" charset="-122"/>
                <a:sym typeface="+mn-ea"/>
              </a:rPr>
              <a:t>F</a:t>
            </a:r>
            <a:r>
              <a:rPr lang="en-US" altLang="zh-CN" sz="2000" b="1" dirty="0">
                <a:solidFill>
                  <a:schemeClr val="accent1">
                    <a:lumMod val="60000"/>
                    <a:lumOff val="40000"/>
                  </a:schemeClr>
                </a:solidFill>
                <a:latin typeface="微软雅黑" panose="020B0503020204020204" charset="-122"/>
                <a:ea typeface="微软雅黑" panose="020B0503020204020204" charset="-122"/>
                <a:sym typeface="+mn-ea"/>
              </a:rPr>
              <a:t>GM</a:t>
            </a:r>
            <a:r>
              <a:rPr lang="en-US" altLang="zh-CN" sz="20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a:t>
            </a:r>
          </a:p>
          <a:p>
            <a:pPr algn="l" eaLnBrk="1">
              <a:lnSpc>
                <a:spcPct val="150000"/>
              </a:lnSpc>
            </a:pP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ea"/>
              </a:rPr>
              <a:t>引入噪声通过对参数进行正则化，从而在embedding层的梯度方向增加有效的扰动，提高模型</a:t>
            </a:r>
            <a:r>
              <a:rPr lang="zh-CN" altLang="en-US" sz="2000">
                <a:solidFill>
                  <a:schemeClr val="bg1"/>
                </a:solidFill>
                <a:latin typeface="微软雅黑" panose="020B0503020204020204" charset="-122"/>
                <a:ea typeface="微软雅黑" panose="020B0503020204020204" charset="-122"/>
                <a:cs typeface="微软雅黑" panose="020B0503020204020204" charset="-122"/>
                <a:sym typeface="+mn-ea"/>
              </a:rPr>
              <a:t>的鲁棒性</a:t>
            </a:r>
          </a:p>
          <a:p>
            <a:pPr marL="285750" lvl="1" indent="-285750" algn="l">
              <a:lnSpc>
                <a:spcPct val="150000"/>
              </a:lnSpc>
              <a:spcBef>
                <a:spcPts val="1200"/>
              </a:spcBef>
              <a:buFont typeface="Wingdings" panose="05000000000000000000" pitchFamily="2" charset="2"/>
              <a:buChar char="Ø"/>
            </a:pPr>
            <a:r>
              <a:rPr lang="en-US" altLang="zh-CN" sz="2000" b="1">
                <a:solidFill>
                  <a:schemeClr val="accent1">
                    <a:lumMod val="60000"/>
                    <a:lumOff val="40000"/>
                  </a:schemeClr>
                </a:solidFill>
                <a:latin typeface="微软雅黑" panose="020B0503020204020204" charset="-122"/>
                <a:ea typeface="微软雅黑" panose="020B0503020204020204" charset="-122"/>
                <a:sym typeface="+mn-ea"/>
              </a:rPr>
              <a:t>随机权重平均</a:t>
            </a:r>
            <a:r>
              <a:rPr lang="en-US" altLang="zh-CN" sz="20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(SWA)</a:t>
            </a:r>
          </a:p>
          <a:p>
            <a:pPr algn="l" eaLnBrk="1">
              <a:lnSpc>
                <a:spcPct val="150000"/>
              </a:lnSpc>
            </a:pPr>
            <a:r>
              <a:rPr lang="en-US" altLang="zh-CN" sz="2000" b="1">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zh-CN" sz="2000" dirty="0" err="1">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对训练过程中的多个checkpoints进行平均</a:t>
            </a:r>
            <a:r>
              <a:rPr lang="en-US" altLang="zh-CN" sz="2000" err="1">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US" altLang="zh-CN" sz="200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以提升模型的</a:t>
            </a:r>
            <a:r>
              <a:rPr lang="zh-CN" altLang="en-US" sz="200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稳定性</a:t>
            </a:r>
            <a:endPar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lvl="1" indent="-285750" algn="l" eaLnBrk="1">
              <a:lnSpc>
                <a:spcPct val="150000"/>
              </a:lnSpc>
              <a:spcBef>
                <a:spcPts val="1200"/>
              </a:spcBef>
              <a:buFont typeface="Wingdings" panose="05000000000000000000" pitchFamily="2" charset="2"/>
              <a:buChar char="Ø"/>
            </a:pPr>
            <a:r>
              <a:rPr lang="en-US" altLang="zh-CN" sz="2000" b="1" dirty="0" err="1">
                <a:solidFill>
                  <a:schemeClr val="accent1">
                    <a:lumMod val="60000"/>
                    <a:lumOff val="40000"/>
                  </a:schemeClr>
                </a:solidFill>
                <a:latin typeface="微软雅黑" panose="020B0503020204020204" charset="-122"/>
                <a:ea typeface="微软雅黑" panose="020B0503020204020204" charset="-122"/>
                <a:sym typeface="+mn-ea"/>
              </a:rPr>
              <a:t>分层学习率</a:t>
            </a:r>
          </a:p>
          <a:p>
            <a:pPr algn="l" eaLnBrk="1">
              <a:lnSpc>
                <a:spcPct val="150000"/>
              </a:lnSpc>
            </a:pP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ea"/>
              </a:rPr>
              <a:t>Bert需要的学习率比较小，分类器需要的学习率比较大，分开设置加快模型收敛速度</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lvl="1" indent="-285750" algn="l">
              <a:lnSpc>
                <a:spcPct val="150000"/>
              </a:lnSpc>
              <a:spcBef>
                <a:spcPts val="1200"/>
              </a:spcBef>
              <a:buFont typeface="Wingdings" panose="05000000000000000000" pitchFamily="2" charset="2"/>
              <a:buChar char="Ø"/>
            </a:pPr>
            <a:r>
              <a:rPr lang="en-US" altLang="zh-CN" sz="2000" b="1" dirty="0" err="1">
                <a:solidFill>
                  <a:schemeClr val="accent1">
                    <a:lumMod val="60000"/>
                    <a:lumOff val="40000"/>
                  </a:schemeClr>
                </a:solidFill>
                <a:latin typeface="微软雅黑" panose="020B0503020204020204" charset="-122"/>
                <a:ea typeface="微软雅黑" panose="020B0503020204020204" charset="-122"/>
                <a:sym typeface="+mn-ea"/>
              </a:rPr>
              <a:t>Warmup与衰减</a:t>
            </a:r>
          </a:p>
          <a:p>
            <a:pPr algn="l" eaLnBrk="1">
              <a:lnSpc>
                <a:spcPct val="150000"/>
              </a:lnSpc>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ea"/>
              </a:rPr>
              <a:t>     训练初期学习率较小，模型可以慢慢趋于稳定。学习率衰减的方式使模型收敛到更佳的极值点</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eaLnBrk="1">
              <a:lnSpc>
                <a:spcPct val="150000"/>
              </a:lnSpc>
              <a:buFont typeface="Arial" panose="020B0604020202020204" pitchFamily="34" charset="0"/>
              <a:buChar char="•"/>
            </a:pP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eaLnBrk="1">
              <a:lnSpc>
                <a:spcPct val="150000"/>
              </a:lnSpc>
              <a:buFont typeface="Arial" panose="020B0604020202020204" pitchFamily="34" charset="0"/>
              <a:buChar char="•"/>
            </a:pP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9"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t>整体设计</a:t>
            </a:r>
          </a:p>
        </p:txBody>
      </p:sp>
      <p:pic>
        <p:nvPicPr>
          <p:cNvPr id="10" name="+.png" descr="+.png"/>
          <p:cNvPicPr>
            <a:picLocks noChangeAspect="1"/>
          </p:cNvPicPr>
          <p:nvPr/>
        </p:nvPicPr>
        <p:blipFill>
          <a:blip r:embed="rId3"/>
          <a:stretch>
            <a:fillRect/>
          </a:stretch>
        </p:blipFill>
        <p:spPr>
          <a:xfrm>
            <a:off x="2254084" y="210237"/>
            <a:ext cx="148149" cy="148149"/>
          </a:xfrm>
          <a:prstGeom prst="rect">
            <a:avLst/>
          </a:prstGeom>
          <a:ln w="3175">
            <a:miter lim="400000"/>
            <a:headEnd/>
            <a:tailEnd/>
          </a:ln>
        </p:spPr>
      </p:pic>
      <p:pic>
        <p:nvPicPr>
          <p:cNvPr id="11" name="+.png" descr="+.png"/>
          <p:cNvPicPr>
            <a:picLocks noChangeAspect="1"/>
          </p:cNvPicPr>
          <p:nvPr/>
        </p:nvPicPr>
        <p:blipFill>
          <a:blip r:embed="rId3"/>
          <a:stretch>
            <a:fillRect/>
          </a:stretch>
        </p:blipFill>
        <p:spPr>
          <a:xfrm>
            <a:off x="552457" y="623622"/>
            <a:ext cx="148149" cy="148149"/>
          </a:xfrm>
          <a:prstGeom prst="rect">
            <a:avLst/>
          </a:prstGeom>
          <a:ln w="3175">
            <a:miter lim="400000"/>
            <a:headEnd/>
            <a:tailEnd/>
          </a:ln>
        </p:spPr>
      </p:pic>
      <p:sp>
        <p:nvSpPr>
          <p:cNvPr id="12" name="文本框 8"/>
          <p:cNvSpPr txBox="1"/>
          <p:nvPr/>
        </p:nvSpPr>
        <p:spPr>
          <a:xfrm>
            <a:off x="1146301" y="694932"/>
            <a:ext cx="3698261"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模型</a:t>
            </a:r>
            <a:r>
              <a:rPr lang="zh-CN" altLang="en-US" sz="2200" b="1"/>
              <a:t>训练</a:t>
            </a:r>
            <a:r>
              <a:rPr lang="en-US" altLang="zh-CN" sz="2200" b="1"/>
              <a:t>—</a:t>
            </a:r>
            <a:r>
              <a:rPr lang="zh-CN" altLang="en-US" sz="2200" b="1"/>
              <a:t>性能优化策略</a:t>
            </a:r>
            <a:endParaRPr sz="2200" b="1"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189405" y="2885311"/>
            <a:ext cx="1124844" cy="77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数据</a:t>
            </a:r>
            <a:endParaRPr lang="en-US" altLang="zh-CN" sz="2000" b="1" dirty="0">
              <a:solidFill>
                <a:schemeClr val="bg1"/>
              </a:solidFill>
              <a:latin typeface="微软雅黑" panose="020B0503020204020204" charset="-122"/>
              <a:ea typeface="微软雅黑" panose="020B0503020204020204" charset="-122"/>
              <a:sym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预处理</a:t>
            </a:r>
          </a:p>
        </p:txBody>
      </p:sp>
      <p:sp>
        <p:nvSpPr>
          <p:cNvPr id="16" name="矩形 15"/>
          <p:cNvSpPr/>
          <p:nvPr/>
        </p:nvSpPr>
        <p:spPr>
          <a:xfrm>
            <a:off x="6154559" y="2940824"/>
            <a:ext cx="1056212" cy="7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预训练微调</a:t>
            </a:r>
            <a:endParaRPr lang="zh-CN" altLang="en-US" sz="2000" b="1" dirty="0">
              <a:latin typeface="微软雅黑" panose="020B0503020204020204" charset="-122"/>
              <a:ea typeface="微软雅黑" panose="020B0503020204020204" charset="-122"/>
              <a:sym typeface="微软雅黑" panose="020B0503020204020204" charset="-122"/>
            </a:endParaRPr>
          </a:p>
        </p:txBody>
      </p:sp>
      <p:sp>
        <p:nvSpPr>
          <p:cNvPr id="46" name="矩形 45"/>
          <p:cNvSpPr/>
          <p:nvPr/>
        </p:nvSpPr>
        <p:spPr>
          <a:xfrm>
            <a:off x="11008387" y="2893801"/>
            <a:ext cx="1056213" cy="7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charset="-122"/>
                <a:ea typeface="微软雅黑" panose="020B0503020204020204" charset="-122"/>
                <a:sym typeface="微软雅黑" panose="020B0503020204020204" charset="-122"/>
              </a:rPr>
              <a:t>模型</a:t>
            </a:r>
            <a:endParaRPr lang="en-US" altLang="zh-CN" sz="2000" b="1" dirty="0">
              <a:latin typeface="微软雅黑" panose="020B0503020204020204" charset="-122"/>
              <a:ea typeface="微软雅黑" panose="020B0503020204020204" charset="-122"/>
              <a:sym typeface="微软雅黑" panose="020B0503020204020204" charset="-122"/>
            </a:endParaRPr>
          </a:p>
          <a:p>
            <a:pPr algn="ctr"/>
            <a:r>
              <a:rPr lang="zh-CN" altLang="en-US" sz="2000" b="1" dirty="0">
                <a:latin typeface="微软雅黑" panose="020B0503020204020204" charset="-122"/>
                <a:ea typeface="微软雅黑" panose="020B0503020204020204" charset="-122"/>
                <a:sym typeface="微软雅黑" panose="020B0503020204020204" charset="-122"/>
              </a:rPr>
              <a:t>预测</a:t>
            </a:r>
          </a:p>
        </p:txBody>
      </p:sp>
      <p:sp>
        <p:nvSpPr>
          <p:cNvPr id="63" name="矩形 62"/>
          <p:cNvSpPr/>
          <p:nvPr/>
        </p:nvSpPr>
        <p:spPr>
          <a:xfrm>
            <a:off x="4134253" y="2908171"/>
            <a:ext cx="1100577" cy="76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latin typeface="微软雅黑" panose="020B0503020204020204" charset="-122"/>
                <a:ea typeface="微软雅黑" panose="020B0503020204020204" charset="-122"/>
                <a:sym typeface="微软雅黑" panose="020B0503020204020204" charset="-122"/>
              </a:rPr>
              <a:t>数据</a:t>
            </a:r>
            <a:endParaRPr lang="en-US" altLang="zh-CN" sz="2000" b="1" dirty="0">
              <a:latin typeface="微软雅黑" panose="020B0503020204020204" charset="-122"/>
              <a:ea typeface="微软雅黑" panose="020B0503020204020204" charset="-122"/>
              <a:sym typeface="微软雅黑" panose="020B0503020204020204" charset="-122"/>
            </a:endParaRPr>
          </a:p>
          <a:p>
            <a:r>
              <a:rPr lang="zh-CN" altLang="en-US" sz="2000" b="1" dirty="0">
                <a:latin typeface="微软雅黑" panose="020B0503020204020204" charset="-122"/>
                <a:ea typeface="微软雅黑" panose="020B0503020204020204" charset="-122"/>
                <a:sym typeface="微软雅黑" panose="020B0503020204020204" charset="-122"/>
              </a:rPr>
              <a:t>增强</a:t>
            </a:r>
          </a:p>
        </p:txBody>
      </p:sp>
      <p:pic>
        <p:nvPicPr>
          <p:cNvPr id="6" name="图形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61" y="1792792"/>
            <a:ext cx="775290" cy="775290"/>
          </a:xfrm>
          <a:prstGeom prst="rect">
            <a:avLst/>
          </a:prstGeom>
        </p:spPr>
      </p:pic>
      <p:sp>
        <p:nvSpPr>
          <p:cNvPr id="7" name="文本框 6"/>
          <p:cNvSpPr txBox="1"/>
          <p:nvPr/>
        </p:nvSpPr>
        <p:spPr>
          <a:xfrm>
            <a:off x="64963" y="2643469"/>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fine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pic>
        <p:nvPicPr>
          <p:cNvPr id="8" name="图形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538" y="3707617"/>
            <a:ext cx="775290" cy="775290"/>
          </a:xfrm>
          <a:prstGeom prst="rect">
            <a:avLst/>
          </a:prstGeom>
        </p:spPr>
      </p:pic>
      <p:sp>
        <p:nvSpPr>
          <p:cNvPr id="9" name="文本框 8"/>
          <p:cNvSpPr txBox="1"/>
          <p:nvPr/>
        </p:nvSpPr>
        <p:spPr>
          <a:xfrm>
            <a:off x="106619" y="4482907"/>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coarse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sp>
        <p:nvSpPr>
          <p:cNvPr id="10" name="矩形 9"/>
          <p:cNvSpPr/>
          <p:nvPr/>
        </p:nvSpPr>
        <p:spPr>
          <a:xfrm>
            <a:off x="8130497" y="1629963"/>
            <a:ext cx="2026092" cy="3026105"/>
          </a:xfrm>
          <a:prstGeom prst="rect">
            <a:avLst/>
          </a:prstGeom>
          <a:noFill/>
          <a:ln w="28575">
            <a:solidFill>
              <a:srgbClr val="C0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charset="-122"/>
              <a:ea typeface="微软雅黑" panose="020B0503020204020204" charset="-122"/>
              <a:sym typeface="微软雅黑" panose="020B0503020204020204" charset="-122"/>
            </a:endParaRPr>
          </a:p>
        </p:txBody>
      </p:sp>
      <p:sp>
        <p:nvSpPr>
          <p:cNvPr id="11" name="矩形 10"/>
          <p:cNvSpPr/>
          <p:nvPr/>
        </p:nvSpPr>
        <p:spPr>
          <a:xfrm>
            <a:off x="8255643" y="1709880"/>
            <a:ext cx="1809851" cy="41846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BertMultiLSTM</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3" name="矩形 12"/>
          <p:cNvSpPr/>
          <p:nvPr/>
        </p:nvSpPr>
        <p:spPr>
          <a:xfrm>
            <a:off x="8229189" y="2220165"/>
            <a:ext cx="1809851" cy="41846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BertConcat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4" name="矩形 13"/>
          <p:cNvSpPr/>
          <p:nvPr/>
        </p:nvSpPr>
        <p:spPr>
          <a:xfrm>
            <a:off x="8267971" y="2692104"/>
            <a:ext cx="1809851" cy="41846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VisualNezha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5" name="矩形 14"/>
          <p:cNvSpPr/>
          <p:nvPr/>
        </p:nvSpPr>
        <p:spPr>
          <a:xfrm>
            <a:off x="8262890" y="3164924"/>
            <a:ext cx="1809851" cy="41846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VisualRoberta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9" name="矩形 18"/>
          <p:cNvSpPr/>
          <p:nvPr/>
        </p:nvSpPr>
        <p:spPr>
          <a:xfrm>
            <a:off x="8260939" y="3653220"/>
            <a:ext cx="1809851" cy="41846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20" name="矩形 19"/>
          <p:cNvSpPr/>
          <p:nvPr/>
        </p:nvSpPr>
        <p:spPr>
          <a:xfrm>
            <a:off x="8229148" y="4155250"/>
            <a:ext cx="1809851" cy="41846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32" name="箭头: 下 31"/>
          <p:cNvSpPr/>
          <p:nvPr/>
        </p:nvSpPr>
        <p:spPr>
          <a:xfrm rot="18994580">
            <a:off x="1484825" y="2487090"/>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1" name="箭头: 下 50"/>
          <p:cNvSpPr/>
          <p:nvPr/>
        </p:nvSpPr>
        <p:spPr>
          <a:xfrm rot="2605420" flipV="1">
            <a:off x="1497819" y="3411731"/>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 name="箭头: 下 51"/>
          <p:cNvSpPr/>
          <p:nvPr/>
        </p:nvSpPr>
        <p:spPr>
          <a:xfrm rot="5400000" flipV="1">
            <a:off x="3518060"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 name="箭头: 下 57"/>
          <p:cNvSpPr/>
          <p:nvPr/>
        </p:nvSpPr>
        <p:spPr>
          <a:xfrm rot="5400000" flipV="1">
            <a:off x="752337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 name="箭头: 下 59"/>
          <p:cNvSpPr/>
          <p:nvPr/>
        </p:nvSpPr>
        <p:spPr>
          <a:xfrm rot="5400000" flipV="1">
            <a:off x="1039779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1" name="箭头: 下 130"/>
          <p:cNvSpPr/>
          <p:nvPr/>
        </p:nvSpPr>
        <p:spPr>
          <a:xfrm rot="5400000" flipV="1">
            <a:off x="5479574" y="3016040"/>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t>整体设计</a:t>
            </a:r>
          </a:p>
        </p:txBody>
      </p:sp>
      <p:pic>
        <p:nvPicPr>
          <p:cNvPr id="18" name="+.png" descr="+.png"/>
          <p:cNvPicPr>
            <a:picLocks noChangeAspect="1"/>
          </p:cNvPicPr>
          <p:nvPr/>
        </p:nvPicPr>
        <p:blipFill>
          <a:blip r:embed="rId4"/>
          <a:stretch>
            <a:fillRect/>
          </a:stretch>
        </p:blipFill>
        <p:spPr>
          <a:xfrm>
            <a:off x="2254084" y="210237"/>
            <a:ext cx="148149" cy="148149"/>
          </a:xfrm>
          <a:prstGeom prst="rect">
            <a:avLst/>
          </a:prstGeom>
          <a:ln w="3175">
            <a:miter lim="400000"/>
            <a:headEnd/>
            <a:tailEnd/>
          </a:ln>
        </p:spPr>
      </p:pic>
      <p:pic>
        <p:nvPicPr>
          <p:cNvPr id="21" name="+.png" descr="+.png"/>
          <p:cNvPicPr>
            <a:picLocks noChangeAspect="1"/>
          </p:cNvPicPr>
          <p:nvPr/>
        </p:nvPicPr>
        <p:blipFill>
          <a:blip r:embed="rId4"/>
          <a:stretch>
            <a:fillRect/>
          </a:stretch>
        </p:blipFill>
        <p:spPr>
          <a:xfrm>
            <a:off x="552457" y="623622"/>
            <a:ext cx="148149" cy="148149"/>
          </a:xfrm>
          <a:prstGeom prst="rect">
            <a:avLst/>
          </a:prstGeom>
          <a:ln w="3175">
            <a:miter lim="400000"/>
            <a:headEnd/>
            <a:tailEnd/>
          </a:ln>
        </p:spPr>
      </p:pic>
      <p:sp>
        <p:nvSpPr>
          <p:cNvPr id="22" name="文本框 8"/>
          <p:cNvSpPr txBox="1"/>
          <p:nvPr/>
        </p:nvSpPr>
        <p:spPr>
          <a:xfrm>
            <a:off x="1146302" y="694932"/>
            <a:ext cx="1255932"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总体框架</a:t>
            </a:r>
            <a:endParaRPr sz="2200" b="1" dirty="0"/>
          </a:p>
        </p:txBody>
      </p:sp>
      <p:sp>
        <p:nvSpPr>
          <p:cNvPr id="3" name="文本框 2"/>
          <p:cNvSpPr txBox="1"/>
          <p:nvPr/>
        </p:nvSpPr>
        <p:spPr>
          <a:xfrm>
            <a:off x="7854950" y="4892675"/>
            <a:ext cx="2625725" cy="3581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sp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微软雅黑" panose="020B0503020204020204" charset="-122"/>
              </a:rPr>
              <a:t>模型融合</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 Placeholder 4"/>
          <p:cNvSpPr txBox="1"/>
          <p:nvPr/>
        </p:nvSpPr>
        <p:spPr>
          <a:xfrm>
            <a:off x="772082" y="248533"/>
            <a:ext cx="5087124" cy="484457"/>
          </a:xfrm>
          <a:prstGeom prst="rect">
            <a:avLst/>
          </a:prstGeom>
          <a:ln w="3175">
            <a:miter lim="400000"/>
          </a:ln>
        </p:spPr>
        <p:txBody>
          <a:bodyPr lIns="26526" tIns="26526" rIns="26526" bIns="26526" anchor="ctr">
            <a:spAutoFit/>
          </a:bodyPr>
          <a:lstStyle/>
          <a:p>
            <a:pPr marL="0" marR="0" lvl="0" indent="0" algn="l" defTabSz="457200" rtl="0" eaLnBrk="1" fontAlgn="auto" latinLnBrk="0" hangingPunct="0">
              <a:lnSpc>
                <a:spcPct val="100000"/>
              </a:lnSpc>
              <a:spcBef>
                <a:spcPts val="300"/>
              </a:spcBef>
              <a:spcAft>
                <a:spcPts val="0"/>
              </a:spcAft>
              <a:buClrTx/>
              <a:buSzTx/>
              <a:buFontTx/>
              <a:buNone/>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kumimoji="0" lang="zh-CN" altLang="en-US" sz="28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rPr>
              <a:t>整体设计</a:t>
            </a:r>
            <a:endParaRPr kumimoji="0" sz="28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87" name="文本框 8"/>
          <p:cNvSpPr txBox="1"/>
          <p:nvPr/>
        </p:nvSpPr>
        <p:spPr>
          <a:xfrm>
            <a:off x="1146301" y="694932"/>
            <a:ext cx="3370836" cy="494172"/>
          </a:xfrm>
          <a:prstGeom prst="rect">
            <a:avLst/>
          </a:prstGeom>
          <a:ln w="3175">
            <a:miter lim="400000"/>
          </a:ln>
        </p:spPr>
        <p:txBody>
          <a:bodyPr wrap="square" lIns="22859" tIns="22859" rIns="22859" bIns="22859">
            <a:spAutoFit/>
          </a:bodyPr>
          <a:lstStyle/>
          <a:p>
            <a:pPr marL="0" marR="0" lvl="0" indent="0" algn="l" defTabSz="457200" rtl="0" eaLnBrk="1" fontAlgn="auto" latinLnBrk="0" hangingPunct="0">
              <a:lnSpc>
                <a:spcPct val="150000"/>
              </a:lnSpc>
              <a:spcBef>
                <a:spcPts val="600"/>
              </a:spcBef>
              <a:spcAft>
                <a:spcPts val="0"/>
              </a:spcAft>
              <a:buClrTx/>
              <a:buSzTx/>
              <a:buFontTx/>
              <a:buNone/>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kumimoji="0" lang="zh-CN" altLang="en-US" sz="2200" b="1"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rPr>
              <a:t>模型融合</a:t>
            </a:r>
            <a:endParaRPr kumimoji="0" sz="22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pic>
        <p:nvPicPr>
          <p:cNvPr id="192" name="+.png" descr="+.png"/>
          <p:cNvPicPr>
            <a:picLocks noChangeAspect="1"/>
          </p:cNvPicPr>
          <p:nvPr/>
        </p:nvPicPr>
        <p:blipFill>
          <a:blip r:embed="rId4"/>
          <a:stretch>
            <a:fillRect/>
          </a:stretch>
        </p:blipFill>
        <p:spPr>
          <a:xfrm>
            <a:off x="2254084" y="210237"/>
            <a:ext cx="148149" cy="148149"/>
          </a:xfrm>
          <a:prstGeom prst="rect">
            <a:avLst/>
          </a:prstGeom>
          <a:ln w="3175">
            <a:miter lim="400000"/>
            <a:headEnd/>
            <a:tailEnd/>
          </a:ln>
        </p:spPr>
      </p:pic>
      <p:pic>
        <p:nvPicPr>
          <p:cNvPr id="5" name="+.png" descr="+.png"/>
          <p:cNvPicPr>
            <a:picLocks noChangeAspect="1"/>
          </p:cNvPicPr>
          <p:nvPr/>
        </p:nvPicPr>
        <p:blipFill>
          <a:blip r:embed="rId4"/>
          <a:stretch>
            <a:fillRect/>
          </a:stretch>
        </p:blipFill>
        <p:spPr>
          <a:xfrm>
            <a:off x="552457" y="623622"/>
            <a:ext cx="148149" cy="148149"/>
          </a:xfrm>
          <a:prstGeom prst="rect">
            <a:avLst/>
          </a:prstGeom>
          <a:ln w="3175">
            <a:miter lim="400000"/>
            <a:headEnd/>
            <a:tailEnd/>
          </a:ln>
        </p:spPr>
      </p:pic>
      <p:graphicFrame>
        <p:nvGraphicFramePr>
          <p:cNvPr id="3" name="表格 3"/>
          <p:cNvGraphicFramePr>
            <a:graphicFrameLocks noGrp="1"/>
          </p:cNvGraphicFramePr>
          <p:nvPr>
            <p:custDataLst>
              <p:tags r:id="rId1"/>
            </p:custDataLst>
          </p:nvPr>
        </p:nvGraphicFramePr>
        <p:xfrm>
          <a:off x="458083" y="1439634"/>
          <a:ext cx="11280548" cy="2710370"/>
        </p:xfrm>
        <a:graphic>
          <a:graphicData uri="http://schemas.openxmlformats.org/drawingml/2006/table">
            <a:tbl>
              <a:tblPr firstRow="1" bandRow="1">
                <a:tableStyleId>{5940675A-B579-460E-94D1-54222C63F5DA}</a:tableStyleId>
              </a:tblPr>
              <a:tblGrid>
                <a:gridCol w="1876413">
                  <a:extLst>
                    <a:ext uri="{9D8B030D-6E8A-4147-A177-3AD203B41FA5}">
                      <a16:colId xmlns:a16="http://schemas.microsoft.com/office/drawing/2014/main" val="20000"/>
                    </a:ext>
                  </a:extLst>
                </a:gridCol>
                <a:gridCol w="2943700">
                  <a:extLst>
                    <a:ext uri="{9D8B030D-6E8A-4147-A177-3AD203B41FA5}">
                      <a16:colId xmlns:a16="http://schemas.microsoft.com/office/drawing/2014/main" val="20001"/>
                    </a:ext>
                  </a:extLst>
                </a:gridCol>
                <a:gridCol w="917887">
                  <a:extLst>
                    <a:ext uri="{9D8B030D-6E8A-4147-A177-3AD203B41FA5}">
                      <a16:colId xmlns:a16="http://schemas.microsoft.com/office/drawing/2014/main" val="20002"/>
                    </a:ext>
                  </a:extLst>
                </a:gridCol>
                <a:gridCol w="990153">
                  <a:extLst>
                    <a:ext uri="{9D8B030D-6E8A-4147-A177-3AD203B41FA5}">
                      <a16:colId xmlns:a16="http://schemas.microsoft.com/office/drawing/2014/main" val="20003"/>
                    </a:ext>
                  </a:extLst>
                </a:gridCol>
                <a:gridCol w="1471265">
                  <a:extLst>
                    <a:ext uri="{9D8B030D-6E8A-4147-A177-3AD203B41FA5}">
                      <a16:colId xmlns:a16="http://schemas.microsoft.com/office/drawing/2014/main" val="20004"/>
                    </a:ext>
                  </a:extLst>
                </a:gridCol>
                <a:gridCol w="1397395">
                  <a:extLst>
                    <a:ext uri="{9D8B030D-6E8A-4147-A177-3AD203B41FA5}">
                      <a16:colId xmlns:a16="http://schemas.microsoft.com/office/drawing/2014/main" val="20005"/>
                    </a:ext>
                  </a:extLst>
                </a:gridCol>
                <a:gridCol w="1683735">
                  <a:extLst>
                    <a:ext uri="{9D8B030D-6E8A-4147-A177-3AD203B41FA5}">
                      <a16:colId xmlns:a16="http://schemas.microsoft.com/office/drawing/2014/main" val="20006"/>
                    </a:ext>
                  </a:extLst>
                </a:gridCol>
              </a:tblGrid>
              <a:tr h="299412">
                <a:tc>
                  <a:txBody>
                    <a:bodyPr/>
                    <a:lstStyle/>
                    <a:p>
                      <a:pPr marL="0" marR="0" indent="0" algn="ctr" defTabSz="292100" rtl="0" latinLnBrk="0">
                        <a:lnSpc>
                          <a:spcPct val="100000"/>
                        </a:lnSpc>
                        <a:spcBef>
                          <a:spcPts val="0"/>
                        </a:spcBef>
                        <a:spcAft>
                          <a:spcPts val="0"/>
                        </a:spcAft>
                        <a:buClrTx/>
                        <a:buSzTx/>
                        <a:buFontTx/>
                        <a:buNone/>
                      </a:pPr>
                      <a:r>
                        <a:rPr lang="zh-CN" altLang="en-US" sz="14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模型类别</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4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初始加载权重</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4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模型层数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4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分类头</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4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融合权重</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4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图文匹配损失</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4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特征融合</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extLst>
                  <a:ext uri="{0D108BD9-81ED-4DB2-BD59-A6C34878D82A}">
                    <a16:rowId xmlns:a16="http://schemas.microsoft.com/office/drawing/2014/main" val="10000"/>
                  </a:ext>
                </a:extLst>
              </a:tr>
              <a:tr h="399819">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Bert</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err="1">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bert</a:t>
                      </a:r>
                      <a:r>
                        <a:rPr lang="en-US" altLang="zh-CN" sz="1600" b="1" i="0" u="none" strike="noStrike" cap="none" spc="0" baseline="0" dirty="0">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-base-</a:t>
                      </a:r>
                      <a:r>
                        <a:rPr lang="en-US" altLang="zh-CN" sz="1600" b="1" i="0" u="none" strike="noStrike" cap="none" spc="0" baseline="0" dirty="0" err="1">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chinese</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7</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多分类</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0.15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1</a:t>
                      </a:r>
                      <a:r>
                        <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倍</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Concat</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extLst>
                  <a:ext uri="{0D108BD9-81ED-4DB2-BD59-A6C34878D82A}">
                    <a16:rowId xmlns:a16="http://schemas.microsoft.com/office/drawing/2014/main" val="10001"/>
                  </a:ext>
                </a:extLst>
              </a:tr>
              <a:tr h="402037">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Bert</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err="1">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bert</a:t>
                      </a:r>
                      <a:r>
                        <a:rPr lang="en-US" altLang="zh-CN" sz="1600" b="1" i="0" u="none" strike="noStrike" cap="none" spc="0" baseline="0" dirty="0">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-base-</a:t>
                      </a:r>
                      <a:r>
                        <a:rPr lang="en-US" altLang="zh-CN" sz="1600" b="1" i="0" u="none" strike="noStrike" cap="none" spc="0" baseline="0" dirty="0" err="1">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chinese</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7</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二分类</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0.15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1</a:t>
                      </a:r>
                      <a:r>
                        <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倍</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LSTM</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extLst>
                  <a:ext uri="{0D108BD9-81ED-4DB2-BD59-A6C34878D82A}">
                    <a16:rowId xmlns:a16="http://schemas.microsoft.com/office/drawing/2014/main" val="10002"/>
                  </a:ext>
                </a:extLst>
              </a:tr>
              <a:tr h="400374">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err="1">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VisualNezha</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lvl="0" indent="0" algn="ctr" defTabSz="292100" rtl="0" eaLnBrk="1" fontAlgn="auto" latinLnBrk="0" hangingPunct="1">
                        <a:lnSpc>
                          <a:spcPct val="100000"/>
                        </a:lnSpc>
                        <a:spcBef>
                          <a:spcPts val="0"/>
                        </a:spcBef>
                        <a:spcAft>
                          <a:spcPts val="0"/>
                        </a:spcAft>
                        <a:buClrTx/>
                        <a:buSzTx/>
                        <a:buFontTx/>
                        <a:buNone/>
                        <a:defRPr/>
                      </a:pPr>
                      <a:r>
                        <a:rPr lang="en-US" altLang="zh-CN" sz="1600" b="1" i="0" u="none" strike="noStrike" cap="none" spc="0" baseline="0" dirty="0" err="1">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nezha</a:t>
                      </a:r>
                      <a:r>
                        <a:rPr lang="en-US" altLang="zh-CN" sz="1600" b="1" i="0" u="none" strike="noStrike" cap="none" spc="0" baseline="0" dirty="0">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-base-</a:t>
                      </a:r>
                      <a:r>
                        <a:rPr lang="en-US" altLang="zh-CN" sz="1600" b="1" i="0" u="none" strike="noStrike" cap="none" spc="0" baseline="0" dirty="0" err="1">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chinese</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7</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二分类</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0.15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6</a:t>
                      </a:r>
                      <a:r>
                        <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倍</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Attention</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extLst>
                  <a:ext uri="{0D108BD9-81ED-4DB2-BD59-A6C34878D82A}">
                    <a16:rowId xmlns:a16="http://schemas.microsoft.com/office/drawing/2014/main" val="10003"/>
                  </a:ext>
                </a:extLst>
              </a:tr>
              <a:tr h="401483">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err="1">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VisualRoberta</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err="1">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chinese-roberta-wwm-ext</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7</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二分类</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0.2</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1</a:t>
                      </a:r>
                      <a:r>
                        <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倍</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Attention</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extLst>
                  <a:ext uri="{0D108BD9-81ED-4DB2-BD59-A6C34878D82A}">
                    <a16:rowId xmlns:a16="http://schemas.microsoft.com/office/drawing/2014/main" val="10004"/>
                  </a:ext>
                </a:extLst>
              </a:tr>
              <a:tr h="400374">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err="1">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VisuslBert</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err="1">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bert</a:t>
                      </a:r>
                      <a:r>
                        <a:rPr lang="en-US" altLang="zh-CN" sz="1600" b="1" i="0" u="none" strike="noStrike" cap="none" spc="0" baseline="0" dirty="0">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-base-</a:t>
                      </a:r>
                      <a:r>
                        <a:rPr lang="en-US" altLang="zh-CN" sz="1600" b="1" i="0" u="none" strike="noStrike" cap="none" spc="0" baseline="0" dirty="0" err="1">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chinese</a:t>
                      </a:r>
                      <a:r>
                        <a:rPr lang="en-US" altLang="zh-CN" sz="1600" b="1" i="0" u="none" strike="noStrike" cap="none" spc="0" baseline="0" dirty="0">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 </a:t>
                      </a:r>
                      <a:endParaRPr lang="zh-CN" altLang="en-US" sz="3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7</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二分类</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0.2</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1</a:t>
                      </a:r>
                      <a:r>
                        <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倍</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Attention</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extLst>
                  <a:ext uri="{0D108BD9-81ED-4DB2-BD59-A6C34878D82A}">
                    <a16:rowId xmlns:a16="http://schemas.microsoft.com/office/drawing/2014/main" val="10005"/>
                  </a:ext>
                </a:extLst>
              </a:tr>
              <a:tr h="401483">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err="1">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VisualBert</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err="1">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bert</a:t>
                      </a:r>
                      <a:r>
                        <a:rPr lang="en-US" altLang="zh-CN" sz="1600" b="1" i="0" u="none" strike="noStrike" cap="none" spc="0" baseline="0" dirty="0">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-base-</a:t>
                      </a:r>
                      <a:r>
                        <a:rPr lang="en-US" altLang="zh-CN" sz="1600" b="1" i="0" u="none" strike="noStrike" cap="none" spc="0" baseline="0" dirty="0" err="1">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chinese</a:t>
                      </a:r>
                      <a:r>
                        <a:rPr lang="en-US" altLang="zh-CN" sz="1600" b="1" i="0" u="none" strike="noStrike" cap="none" spc="0" baseline="0" dirty="0">
                          <a:solidFill>
                            <a:schemeClr val="bg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 </a:t>
                      </a:r>
                      <a:endParaRPr lang="zh-CN" altLang="en-US" sz="3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7</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二分类</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0.15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6</a:t>
                      </a:r>
                      <a:r>
                        <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mn-cs"/>
                          <a:sym typeface="微软雅黑" panose="020B0503020204020204" charset="-122"/>
                        </a:rPr>
                        <a:t>倍</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tc>
                  <a:txBody>
                    <a:bodyPr/>
                    <a:lstStyle/>
                    <a:p>
                      <a:pPr marL="0" marR="0" indent="0" algn="ctr" defTabSz="292100" rtl="0" latinLnBrk="0">
                        <a:lnSpc>
                          <a:spcPct val="100000"/>
                        </a:lnSpc>
                        <a:spcBef>
                          <a:spcPts val="0"/>
                        </a:spcBef>
                        <a:spcAft>
                          <a:spcPts val="0"/>
                        </a:spcAft>
                        <a:buClrTx/>
                        <a:buSzTx/>
                        <a:buFontTx/>
                        <a:buNone/>
                      </a:pPr>
                      <a:r>
                        <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Attention</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tcPr>
                </a:tc>
                <a:extLst>
                  <a:ext uri="{0D108BD9-81ED-4DB2-BD59-A6C34878D82A}">
                    <a16:rowId xmlns:a16="http://schemas.microsoft.com/office/drawing/2014/main" val="10006"/>
                  </a:ext>
                </a:extLst>
              </a:tr>
            </a:tbl>
          </a:graphicData>
        </a:graphic>
      </p:graphicFrame>
      <p:sp>
        <p:nvSpPr>
          <p:cNvPr id="2" name="矩形 1"/>
          <p:cNvSpPr/>
          <p:nvPr/>
        </p:nvSpPr>
        <p:spPr>
          <a:xfrm>
            <a:off x="469799" y="4623213"/>
            <a:ext cx="1255932" cy="546398"/>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不同模型</a:t>
            </a:r>
          </a:p>
        </p:txBody>
      </p:sp>
      <p:cxnSp>
        <p:nvCxnSpPr>
          <p:cNvPr id="27" name="直接连接符 26"/>
          <p:cNvCxnSpPr/>
          <p:nvPr/>
        </p:nvCxnSpPr>
        <p:spPr>
          <a:xfrm>
            <a:off x="1114365" y="5157573"/>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cxnSp>
        <p:nvCxnSpPr>
          <p:cNvPr id="32" name="直接连接符 31"/>
          <p:cNvCxnSpPr/>
          <p:nvPr/>
        </p:nvCxnSpPr>
        <p:spPr>
          <a:xfrm flipH="1">
            <a:off x="559040" y="5466878"/>
            <a:ext cx="574803" cy="0"/>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grpSp>
        <p:nvGrpSpPr>
          <p:cNvPr id="54" name="组合 53"/>
          <p:cNvGrpSpPr/>
          <p:nvPr/>
        </p:nvGrpSpPr>
        <p:grpSpPr>
          <a:xfrm>
            <a:off x="127040" y="5457980"/>
            <a:ext cx="864000" cy="617998"/>
            <a:chOff x="1119232" y="5212743"/>
            <a:chExt cx="864000" cy="617998"/>
          </a:xfrm>
        </p:grpSpPr>
        <p:cxnSp>
          <p:nvCxnSpPr>
            <p:cNvPr id="41" name="直接连接符 40"/>
            <p:cNvCxnSpPr/>
            <p:nvPr/>
          </p:nvCxnSpPr>
          <p:spPr>
            <a:xfrm>
              <a:off x="1551232" y="5212743"/>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42" name="矩形 41"/>
            <p:cNvSpPr/>
            <p:nvPr/>
          </p:nvSpPr>
          <p:spPr>
            <a:xfrm>
              <a:off x="1119232" y="5533224"/>
              <a:ext cx="864000" cy="297517"/>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多模态</a:t>
              </a:r>
            </a:p>
          </p:txBody>
        </p:sp>
      </p:grpSp>
      <p:cxnSp>
        <p:nvCxnSpPr>
          <p:cNvPr id="47" name="直接连接符 46"/>
          <p:cNvCxnSpPr/>
          <p:nvPr/>
        </p:nvCxnSpPr>
        <p:spPr>
          <a:xfrm flipH="1">
            <a:off x="1114365" y="5466878"/>
            <a:ext cx="513444" cy="0"/>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grpSp>
        <p:nvGrpSpPr>
          <p:cNvPr id="55" name="组合 54"/>
          <p:cNvGrpSpPr/>
          <p:nvPr/>
        </p:nvGrpSpPr>
        <p:grpSpPr>
          <a:xfrm>
            <a:off x="1170858" y="5472988"/>
            <a:ext cx="864000" cy="605096"/>
            <a:chOff x="2783681" y="5212743"/>
            <a:chExt cx="864000" cy="605096"/>
          </a:xfrm>
        </p:grpSpPr>
        <p:cxnSp>
          <p:nvCxnSpPr>
            <p:cNvPr id="48" name="直接连接符 47"/>
            <p:cNvCxnSpPr/>
            <p:nvPr/>
          </p:nvCxnSpPr>
          <p:spPr>
            <a:xfrm>
              <a:off x="3215681" y="5212743"/>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49" name="矩形 48"/>
            <p:cNvSpPr/>
            <p:nvPr/>
          </p:nvSpPr>
          <p:spPr>
            <a:xfrm>
              <a:off x="2783681" y="5520322"/>
              <a:ext cx="864000" cy="297517"/>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单模态</a:t>
              </a:r>
            </a:p>
          </p:txBody>
        </p:sp>
      </p:grpSp>
      <p:sp>
        <p:nvSpPr>
          <p:cNvPr id="58" name="矩形 57"/>
          <p:cNvSpPr/>
          <p:nvPr/>
        </p:nvSpPr>
        <p:spPr>
          <a:xfrm>
            <a:off x="2801201" y="4591195"/>
            <a:ext cx="1255932" cy="546398"/>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不同</a:t>
            </a:r>
            <a:r>
              <a:rPr kumimoji="0" lang="en-US" altLang="zh-CN" sz="14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BERT</a:t>
            </a:r>
          </a:p>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预训练参数</a:t>
            </a:r>
          </a:p>
        </p:txBody>
      </p:sp>
      <p:cxnSp>
        <p:nvCxnSpPr>
          <p:cNvPr id="59" name="直接连接符 58"/>
          <p:cNvCxnSpPr/>
          <p:nvPr/>
        </p:nvCxnSpPr>
        <p:spPr>
          <a:xfrm>
            <a:off x="3407667" y="5125555"/>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cxnSp>
        <p:nvCxnSpPr>
          <p:cNvPr id="60" name="直接连接符 59"/>
          <p:cNvCxnSpPr/>
          <p:nvPr/>
        </p:nvCxnSpPr>
        <p:spPr>
          <a:xfrm flipH="1">
            <a:off x="2702431" y="5434860"/>
            <a:ext cx="762814" cy="0"/>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grpSp>
        <p:nvGrpSpPr>
          <p:cNvPr id="61" name="组合 60"/>
          <p:cNvGrpSpPr/>
          <p:nvPr/>
        </p:nvGrpSpPr>
        <p:grpSpPr>
          <a:xfrm>
            <a:off x="2295083" y="5424787"/>
            <a:ext cx="639644" cy="689686"/>
            <a:chOff x="1103132" y="5070988"/>
            <a:chExt cx="696525" cy="680428"/>
          </a:xfrm>
        </p:grpSpPr>
        <p:cxnSp>
          <p:nvCxnSpPr>
            <p:cNvPr id="62" name="直接连接符 61"/>
            <p:cNvCxnSpPr/>
            <p:nvPr/>
          </p:nvCxnSpPr>
          <p:spPr>
            <a:xfrm>
              <a:off x="1535132" y="5070988"/>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63" name="矩形 62"/>
            <p:cNvSpPr/>
            <p:nvPr/>
          </p:nvSpPr>
          <p:spPr>
            <a:xfrm>
              <a:off x="1103132" y="5321252"/>
              <a:ext cx="696525" cy="430164"/>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ts val="1000"/>
                </a:lnSpc>
                <a:spcBef>
                  <a:spcPts val="0"/>
                </a:spcBef>
                <a:spcAft>
                  <a:spcPts val="0"/>
                </a:spcAft>
                <a:buClrTx/>
                <a:buSzTx/>
                <a:buFontTx/>
                <a:buNone/>
                <a:defRPr/>
              </a:pPr>
              <a:r>
                <a:rPr kumimoji="0" lang="en-US" altLang="zh-CN" sz="1000" b="1"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bert</a:t>
              </a:r>
              <a:r>
                <a:rPr kumimoji="0" lang="en-US" altLang="zh-CN" sz="10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p>
            <a:p>
              <a:pPr marL="0" marR="0" lvl="0" indent="0" algn="ctr" defTabSz="412750" rtl="0" eaLnBrk="1" fontAlgn="auto" latinLnBrk="0" hangingPunct="0">
                <a:lnSpc>
                  <a:spcPts val="1000"/>
                </a:lnSpc>
                <a:spcBef>
                  <a:spcPts val="0"/>
                </a:spcBef>
                <a:spcAft>
                  <a:spcPts val="0"/>
                </a:spcAft>
                <a:buClrTx/>
                <a:buSzTx/>
                <a:buFontTx/>
                <a:buNone/>
                <a:defRPr/>
              </a:pPr>
              <a:r>
                <a:rPr kumimoji="0" lang="en-US" altLang="zh-CN" sz="10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base-</a:t>
              </a:r>
            </a:p>
            <a:p>
              <a:pPr marL="0" marR="0" lvl="0" indent="0" algn="ctr" defTabSz="412750" rtl="0" eaLnBrk="1" fontAlgn="auto" latinLnBrk="0" hangingPunct="0">
                <a:lnSpc>
                  <a:spcPts val="1000"/>
                </a:lnSpc>
                <a:spcBef>
                  <a:spcPts val="0"/>
                </a:spcBef>
                <a:spcAft>
                  <a:spcPts val="0"/>
                </a:spcAft>
                <a:buClrTx/>
                <a:buSzTx/>
                <a:buFontTx/>
                <a:buNone/>
                <a:defRPr/>
              </a:pPr>
              <a:r>
                <a:rPr kumimoji="0" lang="en-US" altLang="zh-CN" sz="1000" b="1"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chinese</a:t>
              </a:r>
              <a:endParaRPr kumimoji="0" lang="en-US" altLang="zh-CN" sz="10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cxnSp>
        <p:nvCxnSpPr>
          <p:cNvPr id="128" name="直接连接符 127"/>
          <p:cNvCxnSpPr/>
          <p:nvPr/>
        </p:nvCxnSpPr>
        <p:spPr>
          <a:xfrm flipH="1">
            <a:off x="3445767" y="5434860"/>
            <a:ext cx="727655" cy="0"/>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grpSp>
        <p:nvGrpSpPr>
          <p:cNvPr id="129" name="组合 128"/>
          <p:cNvGrpSpPr/>
          <p:nvPr/>
        </p:nvGrpSpPr>
        <p:grpSpPr>
          <a:xfrm>
            <a:off x="3789483" y="5403505"/>
            <a:ext cx="727654" cy="732251"/>
            <a:chOff x="2847736" y="5212743"/>
            <a:chExt cx="727654" cy="732251"/>
          </a:xfrm>
        </p:grpSpPr>
        <p:cxnSp>
          <p:nvCxnSpPr>
            <p:cNvPr id="130" name="直接连接符 129"/>
            <p:cNvCxnSpPr/>
            <p:nvPr/>
          </p:nvCxnSpPr>
          <p:spPr>
            <a:xfrm>
              <a:off x="3215681" y="5212743"/>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131" name="矩形 130"/>
            <p:cNvSpPr/>
            <p:nvPr/>
          </p:nvSpPr>
          <p:spPr>
            <a:xfrm>
              <a:off x="2847736" y="5478200"/>
              <a:ext cx="727654" cy="466794"/>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en-US" altLang="zh-CN" sz="900" b="1"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chinese</a:t>
              </a:r>
              <a:r>
                <a:rPr kumimoji="0" lang="en-US" altLang="zh-CN" sz="9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p>
            <a:p>
              <a:pPr marL="0" marR="0" lvl="0" indent="0" algn="ctr" defTabSz="412750" rtl="0" eaLnBrk="1" fontAlgn="auto" latinLnBrk="0" hangingPunct="0">
                <a:lnSpc>
                  <a:spcPct val="100000"/>
                </a:lnSpc>
                <a:spcBef>
                  <a:spcPts val="0"/>
                </a:spcBef>
                <a:spcAft>
                  <a:spcPts val="0"/>
                </a:spcAft>
                <a:buClrTx/>
                <a:buSzTx/>
                <a:buFontTx/>
                <a:buNone/>
                <a:defRPr/>
              </a:pPr>
              <a:r>
                <a:rPr kumimoji="0" lang="en-US" altLang="zh-CN" sz="9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Roberta</a:t>
              </a:r>
            </a:p>
            <a:p>
              <a:pPr marL="0" marR="0" lvl="0" indent="0" algn="ctr" defTabSz="412750" rtl="0" eaLnBrk="1" fontAlgn="auto" latinLnBrk="0" hangingPunct="0">
                <a:lnSpc>
                  <a:spcPct val="100000"/>
                </a:lnSpc>
                <a:spcBef>
                  <a:spcPts val="0"/>
                </a:spcBef>
                <a:spcAft>
                  <a:spcPts val="0"/>
                </a:spcAft>
                <a:buClrTx/>
                <a:buSzTx/>
                <a:buFontTx/>
                <a:buNone/>
                <a:defRPr/>
              </a:pPr>
              <a:r>
                <a:rPr kumimoji="0" lang="en-US" altLang="zh-CN" sz="9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en-US" altLang="zh-CN" sz="900" b="1"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wwm-ext</a:t>
              </a:r>
              <a:endParaRPr kumimoji="0" lang="en-US" altLang="zh-CN" sz="9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32" name="组合 131"/>
          <p:cNvGrpSpPr/>
          <p:nvPr/>
        </p:nvGrpSpPr>
        <p:grpSpPr>
          <a:xfrm>
            <a:off x="3062925" y="5418893"/>
            <a:ext cx="639644" cy="701474"/>
            <a:chOff x="1296210" y="5069768"/>
            <a:chExt cx="1173177" cy="701474"/>
          </a:xfrm>
        </p:grpSpPr>
        <p:cxnSp>
          <p:nvCxnSpPr>
            <p:cNvPr id="133" name="直接连接符 132"/>
            <p:cNvCxnSpPr/>
            <p:nvPr/>
          </p:nvCxnSpPr>
          <p:spPr>
            <a:xfrm>
              <a:off x="1900238" y="5069768"/>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134" name="矩形 133"/>
            <p:cNvSpPr/>
            <p:nvPr/>
          </p:nvSpPr>
          <p:spPr>
            <a:xfrm>
              <a:off x="1296210" y="5335225"/>
              <a:ext cx="1173177" cy="436017"/>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ts val="1000"/>
                </a:lnSpc>
                <a:spcBef>
                  <a:spcPts val="0"/>
                </a:spcBef>
                <a:spcAft>
                  <a:spcPts val="0"/>
                </a:spcAft>
                <a:buClrTx/>
                <a:buSzTx/>
                <a:buFontTx/>
                <a:buNone/>
                <a:defRPr/>
              </a:pPr>
              <a:r>
                <a:rPr kumimoji="0" lang="en-US" altLang="zh-CN" sz="1000" b="1"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Nezha</a:t>
              </a:r>
              <a:r>
                <a:rPr kumimoji="0" lang="en-US" altLang="zh-CN" sz="10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p>
            <a:p>
              <a:pPr marL="0" marR="0" lvl="0" indent="0" algn="ctr" defTabSz="412750" rtl="0" eaLnBrk="1" fontAlgn="auto" latinLnBrk="0" hangingPunct="0">
                <a:lnSpc>
                  <a:spcPts val="1000"/>
                </a:lnSpc>
                <a:spcBef>
                  <a:spcPts val="0"/>
                </a:spcBef>
                <a:spcAft>
                  <a:spcPts val="0"/>
                </a:spcAft>
                <a:buClrTx/>
                <a:buSzTx/>
                <a:buFontTx/>
                <a:buNone/>
                <a:defRPr/>
              </a:pPr>
              <a:r>
                <a:rPr kumimoji="0" lang="en-US" altLang="zh-CN" sz="10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base-</a:t>
              </a:r>
            </a:p>
            <a:p>
              <a:pPr marL="0" marR="0" lvl="0" indent="0" algn="ctr" defTabSz="412750" rtl="0" eaLnBrk="1" fontAlgn="auto" latinLnBrk="0" hangingPunct="0">
                <a:lnSpc>
                  <a:spcPts val="1000"/>
                </a:lnSpc>
                <a:spcBef>
                  <a:spcPts val="0"/>
                </a:spcBef>
                <a:spcAft>
                  <a:spcPts val="0"/>
                </a:spcAft>
                <a:buClrTx/>
                <a:buSzTx/>
                <a:buFontTx/>
                <a:buNone/>
                <a:defRPr/>
              </a:pPr>
              <a:r>
                <a:rPr kumimoji="0" lang="en-US" altLang="zh-CN" sz="1000" b="1"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chinese</a:t>
              </a:r>
              <a:endParaRPr kumimoji="0" lang="en-US" altLang="zh-CN" sz="10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35" name="矩形: 圆角 134"/>
          <p:cNvSpPr/>
          <p:nvPr/>
        </p:nvSpPr>
        <p:spPr>
          <a:xfrm>
            <a:off x="979123" y="1776072"/>
            <a:ext cx="821726" cy="716719"/>
          </a:xfrm>
          <a:prstGeom prst="roundRect">
            <a:avLst>
              <a:gd name="adj" fmla="val 12987"/>
            </a:avLst>
          </a:prstGeom>
          <a:noFill/>
          <a:ln w="28575" cap="flat">
            <a:solidFill>
              <a:schemeClr val="accent4"/>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7" name="矩形: 圆角 136"/>
          <p:cNvSpPr/>
          <p:nvPr/>
        </p:nvSpPr>
        <p:spPr>
          <a:xfrm>
            <a:off x="568259" y="2591404"/>
            <a:ext cx="1576007" cy="1558600"/>
          </a:xfrm>
          <a:prstGeom prst="roundRect">
            <a:avLst>
              <a:gd name="adj" fmla="val 9898"/>
            </a:avLst>
          </a:prstGeom>
          <a:noFill/>
          <a:ln w="28575" cap="flat">
            <a:solidFill>
              <a:schemeClr val="accent5"/>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8" name="矩形 137"/>
          <p:cNvSpPr/>
          <p:nvPr/>
        </p:nvSpPr>
        <p:spPr>
          <a:xfrm>
            <a:off x="10155097" y="4571748"/>
            <a:ext cx="1255932" cy="546398"/>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不同特征融合范式</a:t>
            </a:r>
          </a:p>
        </p:txBody>
      </p:sp>
      <p:cxnSp>
        <p:nvCxnSpPr>
          <p:cNvPr id="139" name="直接连接符 138"/>
          <p:cNvCxnSpPr/>
          <p:nvPr/>
        </p:nvCxnSpPr>
        <p:spPr>
          <a:xfrm>
            <a:off x="10799663" y="5106108"/>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cxnSp>
        <p:nvCxnSpPr>
          <p:cNvPr id="140" name="直接连接符 139"/>
          <p:cNvCxnSpPr/>
          <p:nvPr/>
        </p:nvCxnSpPr>
        <p:spPr>
          <a:xfrm flipH="1">
            <a:off x="10056327" y="5415413"/>
            <a:ext cx="762814" cy="0"/>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grpSp>
        <p:nvGrpSpPr>
          <p:cNvPr id="141" name="组合 140"/>
          <p:cNvGrpSpPr/>
          <p:nvPr/>
        </p:nvGrpSpPr>
        <p:grpSpPr>
          <a:xfrm>
            <a:off x="9693641" y="5400173"/>
            <a:ext cx="691011" cy="626140"/>
            <a:chOff x="1176845" y="5212743"/>
            <a:chExt cx="691011" cy="540727"/>
          </a:xfrm>
        </p:grpSpPr>
        <p:cxnSp>
          <p:nvCxnSpPr>
            <p:cNvPr id="142" name="直接连接符 141"/>
            <p:cNvCxnSpPr/>
            <p:nvPr/>
          </p:nvCxnSpPr>
          <p:spPr>
            <a:xfrm>
              <a:off x="1551232" y="5212743"/>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143" name="矩形 142"/>
            <p:cNvSpPr/>
            <p:nvPr/>
          </p:nvSpPr>
          <p:spPr>
            <a:xfrm>
              <a:off x="1176845" y="5475132"/>
              <a:ext cx="691011" cy="278338"/>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en-US" altLang="zh-CN" sz="1200" b="1"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Concat</a:t>
              </a:r>
              <a:endParaRPr kumimoji="0" lang="zh-CN" alt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cxnSp>
        <p:nvCxnSpPr>
          <p:cNvPr id="144" name="直接连接符 143"/>
          <p:cNvCxnSpPr/>
          <p:nvPr/>
        </p:nvCxnSpPr>
        <p:spPr>
          <a:xfrm flipH="1">
            <a:off x="10799663" y="5415413"/>
            <a:ext cx="727655" cy="0"/>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grpSp>
        <p:nvGrpSpPr>
          <p:cNvPr id="145" name="组合 144"/>
          <p:cNvGrpSpPr/>
          <p:nvPr/>
        </p:nvGrpSpPr>
        <p:grpSpPr>
          <a:xfrm>
            <a:off x="10463357" y="5410620"/>
            <a:ext cx="1045941" cy="626134"/>
            <a:chOff x="2680500" y="5182263"/>
            <a:chExt cx="1045941" cy="540721"/>
          </a:xfrm>
        </p:grpSpPr>
        <p:cxnSp>
          <p:nvCxnSpPr>
            <p:cNvPr id="146" name="直接连接符 145"/>
            <p:cNvCxnSpPr/>
            <p:nvPr/>
          </p:nvCxnSpPr>
          <p:spPr>
            <a:xfrm>
              <a:off x="3726441" y="5182263"/>
              <a:ext cx="0" cy="254286"/>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147" name="矩形 146"/>
            <p:cNvSpPr/>
            <p:nvPr/>
          </p:nvSpPr>
          <p:spPr>
            <a:xfrm>
              <a:off x="2680500" y="5436556"/>
              <a:ext cx="629792" cy="286428"/>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LSTM</a:t>
              </a:r>
              <a:endParaRPr kumimoji="0" lang="zh-CN" alt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cxnSp>
        <p:nvCxnSpPr>
          <p:cNvPr id="148" name="直接连接符 147"/>
          <p:cNvCxnSpPr/>
          <p:nvPr/>
        </p:nvCxnSpPr>
        <p:spPr>
          <a:xfrm>
            <a:off x="10800800" y="5385329"/>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149" name="矩形 148"/>
          <p:cNvSpPr/>
          <p:nvPr/>
        </p:nvSpPr>
        <p:spPr>
          <a:xfrm>
            <a:off x="11163490" y="5703575"/>
            <a:ext cx="805786" cy="331673"/>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Attention</a:t>
            </a:r>
            <a:endParaRPr kumimoji="0" lang="zh-CN" altLang="en-US" sz="12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1" name="矩形 160"/>
          <p:cNvSpPr/>
          <p:nvPr/>
        </p:nvSpPr>
        <p:spPr>
          <a:xfrm>
            <a:off x="5201430" y="4591195"/>
            <a:ext cx="1255932" cy="546398"/>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不同的分类层输出维度</a:t>
            </a:r>
          </a:p>
        </p:txBody>
      </p:sp>
      <p:cxnSp>
        <p:nvCxnSpPr>
          <p:cNvPr id="162" name="直接连接符 161"/>
          <p:cNvCxnSpPr/>
          <p:nvPr/>
        </p:nvCxnSpPr>
        <p:spPr>
          <a:xfrm>
            <a:off x="5845996" y="5125555"/>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cxnSp>
        <p:nvCxnSpPr>
          <p:cNvPr id="163" name="直接连接符 162"/>
          <p:cNvCxnSpPr/>
          <p:nvPr/>
        </p:nvCxnSpPr>
        <p:spPr>
          <a:xfrm flipH="1">
            <a:off x="5240968" y="5434860"/>
            <a:ext cx="624506" cy="8898"/>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grpSp>
        <p:nvGrpSpPr>
          <p:cNvPr id="164" name="组合 163"/>
          <p:cNvGrpSpPr/>
          <p:nvPr/>
        </p:nvGrpSpPr>
        <p:grpSpPr>
          <a:xfrm>
            <a:off x="4808968" y="5419620"/>
            <a:ext cx="864000" cy="617998"/>
            <a:chOff x="1119232" y="5212743"/>
            <a:chExt cx="864000" cy="617998"/>
          </a:xfrm>
        </p:grpSpPr>
        <p:cxnSp>
          <p:nvCxnSpPr>
            <p:cNvPr id="165" name="直接连接符 164"/>
            <p:cNvCxnSpPr/>
            <p:nvPr/>
          </p:nvCxnSpPr>
          <p:spPr>
            <a:xfrm>
              <a:off x="1551232" y="5212743"/>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166" name="矩形 165"/>
            <p:cNvSpPr/>
            <p:nvPr/>
          </p:nvSpPr>
          <p:spPr>
            <a:xfrm>
              <a:off x="1119232" y="5533224"/>
              <a:ext cx="864000" cy="297517"/>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二分类</a:t>
              </a:r>
            </a:p>
          </p:txBody>
        </p:sp>
      </p:grpSp>
      <p:cxnSp>
        <p:nvCxnSpPr>
          <p:cNvPr id="167" name="直接连接符 166"/>
          <p:cNvCxnSpPr/>
          <p:nvPr/>
        </p:nvCxnSpPr>
        <p:spPr>
          <a:xfrm flipH="1">
            <a:off x="5845996" y="5434860"/>
            <a:ext cx="611366" cy="0"/>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grpSp>
        <p:nvGrpSpPr>
          <p:cNvPr id="168" name="组合 167"/>
          <p:cNvGrpSpPr/>
          <p:nvPr/>
        </p:nvGrpSpPr>
        <p:grpSpPr>
          <a:xfrm>
            <a:off x="6017491" y="5428017"/>
            <a:ext cx="864000" cy="605096"/>
            <a:chOff x="2783681" y="5212743"/>
            <a:chExt cx="864000" cy="605096"/>
          </a:xfrm>
        </p:grpSpPr>
        <p:cxnSp>
          <p:nvCxnSpPr>
            <p:cNvPr id="169" name="直接连接符 168"/>
            <p:cNvCxnSpPr/>
            <p:nvPr/>
          </p:nvCxnSpPr>
          <p:spPr>
            <a:xfrm>
              <a:off x="3215681" y="5212743"/>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170" name="矩形 169"/>
            <p:cNvSpPr/>
            <p:nvPr/>
          </p:nvSpPr>
          <p:spPr>
            <a:xfrm>
              <a:off x="2783681" y="5520322"/>
              <a:ext cx="864000" cy="297517"/>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多分类</a:t>
              </a:r>
            </a:p>
          </p:txBody>
        </p:sp>
      </p:grpSp>
      <p:sp>
        <p:nvSpPr>
          <p:cNvPr id="171" name="矩形 170"/>
          <p:cNvSpPr/>
          <p:nvPr/>
        </p:nvSpPr>
        <p:spPr>
          <a:xfrm>
            <a:off x="7635192" y="4603233"/>
            <a:ext cx="1255932" cy="546398"/>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两种任务的损失权重比例</a:t>
            </a:r>
          </a:p>
        </p:txBody>
      </p:sp>
      <p:cxnSp>
        <p:nvCxnSpPr>
          <p:cNvPr id="172" name="直接连接符 171"/>
          <p:cNvCxnSpPr/>
          <p:nvPr/>
        </p:nvCxnSpPr>
        <p:spPr>
          <a:xfrm>
            <a:off x="8279758" y="5137593"/>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cxnSp>
        <p:nvCxnSpPr>
          <p:cNvPr id="173" name="直接连接符 172"/>
          <p:cNvCxnSpPr/>
          <p:nvPr/>
        </p:nvCxnSpPr>
        <p:spPr>
          <a:xfrm flipH="1">
            <a:off x="7536422" y="5446898"/>
            <a:ext cx="762814" cy="0"/>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grpSp>
        <p:nvGrpSpPr>
          <p:cNvPr id="174" name="组合 173"/>
          <p:cNvGrpSpPr/>
          <p:nvPr/>
        </p:nvGrpSpPr>
        <p:grpSpPr>
          <a:xfrm>
            <a:off x="7120522" y="5431658"/>
            <a:ext cx="864000" cy="617998"/>
            <a:chOff x="1119232" y="5212743"/>
            <a:chExt cx="864000" cy="617998"/>
          </a:xfrm>
        </p:grpSpPr>
        <p:cxnSp>
          <p:nvCxnSpPr>
            <p:cNvPr id="175" name="直接连接符 174"/>
            <p:cNvCxnSpPr/>
            <p:nvPr/>
          </p:nvCxnSpPr>
          <p:spPr>
            <a:xfrm>
              <a:off x="1551232" y="5212743"/>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176" name="矩形 175"/>
            <p:cNvSpPr/>
            <p:nvPr/>
          </p:nvSpPr>
          <p:spPr>
            <a:xfrm>
              <a:off x="1119232" y="5533224"/>
              <a:ext cx="864000" cy="297517"/>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1:1</a:t>
              </a:r>
              <a:endPar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cxnSp>
        <p:nvCxnSpPr>
          <p:cNvPr id="177" name="直接连接符 176"/>
          <p:cNvCxnSpPr/>
          <p:nvPr/>
        </p:nvCxnSpPr>
        <p:spPr>
          <a:xfrm flipH="1">
            <a:off x="8279758" y="5446898"/>
            <a:ext cx="727655" cy="0"/>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grpSp>
        <p:nvGrpSpPr>
          <p:cNvPr id="178" name="组合 177"/>
          <p:cNvGrpSpPr/>
          <p:nvPr/>
        </p:nvGrpSpPr>
        <p:grpSpPr>
          <a:xfrm>
            <a:off x="8559419" y="5431658"/>
            <a:ext cx="864000" cy="605096"/>
            <a:chOff x="2783681" y="5212743"/>
            <a:chExt cx="864000" cy="605096"/>
          </a:xfrm>
        </p:grpSpPr>
        <p:cxnSp>
          <p:nvCxnSpPr>
            <p:cNvPr id="179" name="直接连接符 178"/>
            <p:cNvCxnSpPr/>
            <p:nvPr/>
          </p:nvCxnSpPr>
          <p:spPr>
            <a:xfrm>
              <a:off x="3215681" y="5212743"/>
              <a:ext cx="0" cy="309305"/>
            </a:xfrm>
            <a:prstGeom prst="line">
              <a:avLst/>
            </a:prstGeom>
            <a:noFill/>
            <a:ln w="28575" cap="flat">
              <a:solidFill>
                <a:schemeClr val="bg1">
                  <a:lumMod val="95000"/>
                </a:schemeClr>
              </a:solidFill>
              <a:prstDash val="solid"/>
              <a:miter lim="400000"/>
            </a:ln>
          </p:spPr>
          <p:style>
            <a:lnRef idx="0">
              <a:srgbClr val="FFFFFF"/>
            </a:lnRef>
            <a:fillRef idx="0">
              <a:srgbClr val="FFFFFF"/>
            </a:fillRef>
            <a:effectRef idx="0">
              <a:srgbClr val="FFFFFF"/>
            </a:effectRef>
            <a:fontRef idx="none"/>
          </p:style>
        </p:cxnSp>
        <p:sp>
          <p:nvSpPr>
            <p:cNvPr id="180" name="矩形 179"/>
            <p:cNvSpPr/>
            <p:nvPr/>
          </p:nvSpPr>
          <p:spPr>
            <a:xfrm>
              <a:off x="2783681" y="5520322"/>
              <a:ext cx="864000" cy="297517"/>
            </a:xfrm>
            <a:prstGeom prst="rect">
              <a:avLst/>
            </a:prstGeom>
            <a:solidFill>
              <a:schemeClr val="bg1">
                <a:lumMod val="95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6:1</a:t>
              </a:r>
              <a:endPar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90" name="矩形: 圆角 189"/>
          <p:cNvSpPr/>
          <p:nvPr/>
        </p:nvSpPr>
        <p:spPr>
          <a:xfrm>
            <a:off x="2712932" y="1756150"/>
            <a:ext cx="2133708" cy="716719"/>
          </a:xfrm>
          <a:prstGeom prst="roundRect">
            <a:avLst/>
          </a:prstGeom>
          <a:noFill/>
          <a:ln w="28575" cap="flat">
            <a:solidFill>
              <a:schemeClr val="accent4"/>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8" name="矩形: 圆角 197"/>
          <p:cNvSpPr/>
          <p:nvPr/>
        </p:nvSpPr>
        <p:spPr>
          <a:xfrm>
            <a:off x="2751032" y="3370704"/>
            <a:ext cx="2133708" cy="716719"/>
          </a:xfrm>
          <a:prstGeom prst="roundRect">
            <a:avLst/>
          </a:prstGeom>
          <a:noFill/>
          <a:ln w="28575" cap="flat">
            <a:solidFill>
              <a:schemeClr val="accent4"/>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9" name="矩形: 圆角 198"/>
          <p:cNvSpPr/>
          <p:nvPr/>
        </p:nvSpPr>
        <p:spPr>
          <a:xfrm>
            <a:off x="2663837" y="2569146"/>
            <a:ext cx="2223443" cy="316378"/>
          </a:xfrm>
          <a:prstGeom prst="roundRect">
            <a:avLst/>
          </a:prstGeom>
          <a:noFill/>
          <a:ln w="28575" cap="flat">
            <a:solidFill>
              <a:schemeClr val="accent5"/>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1" name="矩形: 圆角 200"/>
          <p:cNvSpPr/>
          <p:nvPr/>
        </p:nvSpPr>
        <p:spPr>
          <a:xfrm>
            <a:off x="2409758" y="2989316"/>
            <a:ext cx="2786245" cy="269988"/>
          </a:xfrm>
          <a:prstGeom prst="roundRect">
            <a:avLst/>
          </a:prstGeom>
          <a:noFill/>
          <a:ln w="28575" cap="flat">
            <a:solidFill>
              <a:schemeClr val="accent2"/>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2" name="矩形: 圆角 201"/>
          <p:cNvSpPr/>
          <p:nvPr/>
        </p:nvSpPr>
        <p:spPr>
          <a:xfrm>
            <a:off x="6224716" y="1766095"/>
            <a:ext cx="907253" cy="304489"/>
          </a:xfrm>
          <a:prstGeom prst="roundRect">
            <a:avLst/>
          </a:prstGeom>
          <a:noFill/>
          <a:ln w="28575" cap="flat">
            <a:solidFill>
              <a:schemeClr val="accent4"/>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3" name="矩形: 圆角 202"/>
          <p:cNvSpPr/>
          <p:nvPr/>
        </p:nvSpPr>
        <p:spPr>
          <a:xfrm>
            <a:off x="6256562" y="2166528"/>
            <a:ext cx="844927" cy="1920895"/>
          </a:xfrm>
          <a:prstGeom prst="roundRect">
            <a:avLst>
              <a:gd name="adj" fmla="val 12154"/>
            </a:avLst>
          </a:prstGeom>
          <a:noFill/>
          <a:ln w="28575" cap="flat">
            <a:solidFill>
              <a:schemeClr val="accent5"/>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4" name="矩形: 圆角 203"/>
          <p:cNvSpPr/>
          <p:nvPr/>
        </p:nvSpPr>
        <p:spPr>
          <a:xfrm>
            <a:off x="9071572" y="1766095"/>
            <a:ext cx="580856" cy="726696"/>
          </a:xfrm>
          <a:prstGeom prst="roundRect">
            <a:avLst/>
          </a:prstGeom>
          <a:noFill/>
          <a:ln w="28575" cap="flat">
            <a:solidFill>
              <a:schemeClr val="accent4"/>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5" name="矩形: 圆角 204"/>
          <p:cNvSpPr/>
          <p:nvPr/>
        </p:nvSpPr>
        <p:spPr>
          <a:xfrm>
            <a:off x="9041092" y="2591405"/>
            <a:ext cx="629951" cy="294119"/>
          </a:xfrm>
          <a:prstGeom prst="roundRect">
            <a:avLst>
              <a:gd name="adj" fmla="val 12154"/>
            </a:avLst>
          </a:prstGeom>
          <a:noFill/>
          <a:ln w="28575" cap="flat">
            <a:solidFill>
              <a:schemeClr val="accent5"/>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7" name="矩形: 圆角 206"/>
          <p:cNvSpPr/>
          <p:nvPr/>
        </p:nvSpPr>
        <p:spPr>
          <a:xfrm>
            <a:off x="10488891" y="1767979"/>
            <a:ext cx="837529" cy="325465"/>
          </a:xfrm>
          <a:prstGeom prst="roundRect">
            <a:avLst/>
          </a:prstGeom>
          <a:noFill/>
          <a:ln w="28575" cap="flat">
            <a:solidFill>
              <a:schemeClr val="accent4"/>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9" name="矩形: 圆角 208"/>
          <p:cNvSpPr/>
          <p:nvPr/>
        </p:nvSpPr>
        <p:spPr>
          <a:xfrm>
            <a:off x="10488891" y="2182224"/>
            <a:ext cx="837529" cy="295327"/>
          </a:xfrm>
          <a:prstGeom prst="roundRect">
            <a:avLst/>
          </a:prstGeom>
          <a:noFill/>
          <a:ln w="28575" cap="flat">
            <a:solidFill>
              <a:schemeClr val="accent5"/>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0" name="矩形: 圆角 209"/>
          <p:cNvSpPr/>
          <p:nvPr/>
        </p:nvSpPr>
        <p:spPr>
          <a:xfrm>
            <a:off x="10281157" y="2599167"/>
            <a:ext cx="1227903" cy="1496018"/>
          </a:xfrm>
          <a:prstGeom prst="roundRect">
            <a:avLst>
              <a:gd name="adj" fmla="val 4952"/>
            </a:avLst>
          </a:prstGeom>
          <a:noFill/>
          <a:ln w="28575" cap="flat">
            <a:solidFill>
              <a:schemeClr val="accent2"/>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圆角 3"/>
          <p:cNvSpPr/>
          <p:nvPr/>
        </p:nvSpPr>
        <p:spPr>
          <a:xfrm>
            <a:off x="9048963" y="3793304"/>
            <a:ext cx="629951" cy="294119"/>
          </a:xfrm>
          <a:prstGeom prst="roundRect">
            <a:avLst>
              <a:gd name="adj" fmla="val 12154"/>
            </a:avLst>
          </a:prstGeom>
          <a:noFill/>
          <a:ln w="28575" cap="flat">
            <a:solidFill>
              <a:schemeClr val="accent5"/>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 name="矩形: 圆角 5"/>
          <p:cNvSpPr/>
          <p:nvPr/>
        </p:nvSpPr>
        <p:spPr>
          <a:xfrm>
            <a:off x="9070860" y="2976066"/>
            <a:ext cx="580856" cy="726696"/>
          </a:xfrm>
          <a:prstGeom prst="roundRect">
            <a:avLst/>
          </a:prstGeom>
          <a:noFill/>
          <a:ln w="28575" cap="flat">
            <a:solidFill>
              <a:schemeClr val="accent4"/>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 name="矩形: 圆角 6">
            <a:extLst>
              <a:ext uri="{FF2B5EF4-FFF2-40B4-BE49-F238E27FC236}">
                <a16:creationId xmlns:a16="http://schemas.microsoft.com/office/drawing/2014/main" id="{8B0C1DC2-3EC6-089C-A4F5-9703DC232501}"/>
              </a:ext>
            </a:extLst>
          </p:cNvPr>
          <p:cNvSpPr/>
          <p:nvPr/>
        </p:nvSpPr>
        <p:spPr>
          <a:xfrm>
            <a:off x="4679643" y="4433211"/>
            <a:ext cx="2310731" cy="1755689"/>
          </a:xfrm>
          <a:prstGeom prst="roundRect">
            <a:avLst>
              <a:gd name="adj" fmla="val 9898"/>
            </a:avLst>
          </a:prstGeom>
          <a:noFill/>
          <a:ln w="28575" cap="flat">
            <a:solidFill>
              <a:srgbClr val="92D050"/>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矩形: 圆角 7">
            <a:extLst>
              <a:ext uri="{FF2B5EF4-FFF2-40B4-BE49-F238E27FC236}">
                <a16:creationId xmlns:a16="http://schemas.microsoft.com/office/drawing/2014/main" id="{620323DE-8D44-E0CB-6356-5CC5E0982321}"/>
              </a:ext>
            </a:extLst>
          </p:cNvPr>
          <p:cNvSpPr/>
          <p:nvPr/>
        </p:nvSpPr>
        <p:spPr>
          <a:xfrm>
            <a:off x="9553567" y="4447114"/>
            <a:ext cx="2511391" cy="1741786"/>
          </a:xfrm>
          <a:prstGeom prst="roundRect">
            <a:avLst>
              <a:gd name="adj" fmla="val 9898"/>
            </a:avLst>
          </a:prstGeom>
          <a:noFill/>
          <a:ln w="28575" cap="flat">
            <a:solidFill>
              <a:schemeClr val="accent3"/>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 name="文本框 9">
            <a:extLst>
              <a:ext uri="{FF2B5EF4-FFF2-40B4-BE49-F238E27FC236}">
                <a16:creationId xmlns:a16="http://schemas.microsoft.com/office/drawing/2014/main" id="{3734EB33-CA6B-FBB5-24AB-B5C9D44AAF57}"/>
              </a:ext>
            </a:extLst>
          </p:cNvPr>
          <p:cNvSpPr txBox="1"/>
          <p:nvPr/>
        </p:nvSpPr>
        <p:spPr>
          <a:xfrm>
            <a:off x="2402232" y="677745"/>
            <a:ext cx="1653465" cy="577850"/>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400" b="1" dirty="0">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a:t>
            </a:r>
            <a:r>
              <a:rPr lang="zh-CN" altLang="en-US" sz="2400" b="1" dirty="0">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 </a:t>
            </a:r>
            <a:r>
              <a:rPr lang="en-US" altLang="zh-CN" sz="2400" b="1" dirty="0">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5 ‰)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3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9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9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0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0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0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0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0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0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5" grpId="1" animBg="1"/>
      <p:bldP spid="137" grpId="0" animBg="1"/>
      <p:bldP spid="137" grpId="1" animBg="1"/>
      <p:bldP spid="190" grpId="0" animBg="1"/>
      <p:bldP spid="190" grpId="1" animBg="1"/>
      <p:bldP spid="198" grpId="0" animBg="1"/>
      <p:bldP spid="198" grpId="1" animBg="1"/>
      <p:bldP spid="199" grpId="0" animBg="1"/>
      <p:bldP spid="199" grpId="1" animBg="1"/>
      <p:bldP spid="201" grpId="0" animBg="1"/>
      <p:bldP spid="201" grpId="1" animBg="1"/>
      <p:bldP spid="202" grpId="0" animBg="1"/>
      <p:bldP spid="202" grpId="1" animBg="1"/>
      <p:bldP spid="203" grpId="0" animBg="1"/>
      <p:bldP spid="203" grpId="1" animBg="1"/>
      <p:bldP spid="204" grpId="0" animBg="1"/>
      <p:bldP spid="204" grpId="1" animBg="1"/>
      <p:bldP spid="205" grpId="0" animBg="1"/>
      <p:bldP spid="205" grpId="1" animBg="1"/>
      <p:bldP spid="207" grpId="0" animBg="1"/>
      <p:bldP spid="207" grpId="1" animBg="1"/>
      <p:bldP spid="209" grpId="0" animBg="1"/>
      <p:bldP spid="209" grpId="1" animBg="1"/>
      <p:bldP spid="210" grpId="0" animBg="1"/>
      <p:bldP spid="210" grpId="1" animBg="1"/>
      <p:bldP spid="4" grpId="0" animBg="1"/>
      <p:bldP spid="4" grpId="1" animBg="1"/>
      <p:bldP spid="6" grpId="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 Placeholder 4"/>
          <p:cNvSpPr txBox="1"/>
          <p:nvPr/>
        </p:nvSpPr>
        <p:spPr>
          <a:xfrm>
            <a:off x="772082" y="248533"/>
            <a:ext cx="5087124" cy="484457"/>
          </a:xfrm>
          <a:prstGeom prst="rect">
            <a:avLst/>
          </a:prstGeom>
          <a:ln w="3175">
            <a:miter lim="400000"/>
          </a:ln>
        </p:spPr>
        <p:txBody>
          <a:bodyPr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整体设计</a:t>
            </a:r>
            <a:endParaRPr dirty="0"/>
          </a:p>
        </p:txBody>
      </p:sp>
      <p:sp>
        <p:nvSpPr>
          <p:cNvPr id="187" name="文本框 8"/>
          <p:cNvSpPr txBox="1"/>
          <p:nvPr/>
        </p:nvSpPr>
        <p:spPr>
          <a:xfrm>
            <a:off x="1146302" y="694932"/>
            <a:ext cx="3745738"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模型融合</a:t>
            </a:r>
            <a:r>
              <a:rPr lang="en-US" altLang="zh-CN" sz="2200" b="1" dirty="0"/>
              <a:t>—</a:t>
            </a:r>
            <a:r>
              <a:rPr lang="zh-CN" altLang="en-US" sz="2200" b="1" dirty="0"/>
              <a:t>输出维度</a:t>
            </a:r>
            <a:endParaRPr sz="2200" b="1" dirty="0"/>
          </a:p>
        </p:txBody>
      </p:sp>
      <p:pic>
        <p:nvPicPr>
          <p:cNvPr id="192" name="+.png" descr="+.png"/>
          <p:cNvPicPr>
            <a:picLocks noChangeAspect="1"/>
          </p:cNvPicPr>
          <p:nvPr/>
        </p:nvPicPr>
        <p:blipFill>
          <a:blip r:embed="rId3"/>
          <a:stretch>
            <a:fillRect/>
          </a:stretch>
        </p:blipFill>
        <p:spPr>
          <a:xfrm>
            <a:off x="2254084" y="210237"/>
            <a:ext cx="148149" cy="148149"/>
          </a:xfrm>
          <a:prstGeom prst="rect">
            <a:avLst/>
          </a:prstGeom>
          <a:ln w="3175">
            <a:miter lim="400000"/>
            <a:headEnd/>
            <a:tailEnd/>
          </a:ln>
        </p:spPr>
      </p:pic>
      <p:pic>
        <p:nvPicPr>
          <p:cNvPr id="5" name="+.png" descr="+.png"/>
          <p:cNvPicPr>
            <a:picLocks noChangeAspect="1"/>
          </p:cNvPicPr>
          <p:nvPr/>
        </p:nvPicPr>
        <p:blipFill>
          <a:blip r:embed="rId3"/>
          <a:stretch>
            <a:fillRect/>
          </a:stretch>
        </p:blipFill>
        <p:spPr>
          <a:xfrm>
            <a:off x="552457" y="623622"/>
            <a:ext cx="148149" cy="148149"/>
          </a:xfrm>
          <a:prstGeom prst="rect">
            <a:avLst/>
          </a:prstGeom>
          <a:ln w="3175">
            <a:miter lim="400000"/>
            <a:headEnd/>
            <a:tailEnd/>
          </a:ln>
        </p:spPr>
      </p:pic>
      <p:sp>
        <p:nvSpPr>
          <p:cNvPr id="6" name="文本框 5"/>
          <p:cNvSpPr txBox="1"/>
          <p:nvPr/>
        </p:nvSpPr>
        <p:spPr>
          <a:xfrm>
            <a:off x="552457" y="1380936"/>
            <a:ext cx="8207026" cy="5424049"/>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lvl="1" indent="-285750" algn="l">
              <a:lnSpc>
                <a:spcPct val="150000"/>
              </a:lnSpc>
              <a:spcBef>
                <a:spcPts val="1200"/>
              </a:spcBef>
              <a:buFont typeface="Wingdings" panose="05000000000000000000" pitchFamily="2" charset="2"/>
              <a:buChar char="Ø"/>
            </a:pPr>
            <a:r>
              <a:rPr lang="en-US" altLang="zh-CN" sz="2000" b="1" dirty="0" err="1">
                <a:solidFill>
                  <a:schemeClr val="accent1">
                    <a:lumMod val="60000"/>
                    <a:lumOff val="40000"/>
                  </a:schemeClr>
                </a:solidFill>
                <a:latin typeface="微软雅黑" panose="020B0503020204020204" charset="-122"/>
                <a:ea typeface="微软雅黑" panose="020B0503020204020204" charset="-122"/>
                <a:sym typeface="+mn-ea"/>
              </a:rPr>
              <a:t>多分类模型</a:t>
            </a:r>
          </a:p>
          <a:p>
            <a:pPr lvl="1" algn="l">
              <a:lnSpc>
                <a:spcPct val="150000"/>
              </a:lnSpc>
            </a:pP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使用</a:t>
            </a:r>
            <a:r>
              <a:rPr lang="en-US" altLang="zh-CN" sz="2000" dirty="0">
                <a:solidFill>
                  <a:schemeClr val="bg1"/>
                </a:solidFill>
                <a:latin typeface="微软雅黑" panose="020B0503020204020204" charset="-122"/>
                <a:ea typeface="微软雅黑" panose="020B0503020204020204" charset="-122"/>
                <a:sym typeface="微软雅黑" panose="020B0503020204020204" charset="-122"/>
              </a:rPr>
              <a:t>sigmoid</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从输出中计算出属于每个类别的属于负例的概率</a:t>
            </a:r>
            <a:endParaRPr lang="en-US" altLang="zh-CN" sz="2000" dirty="0">
              <a:solidFill>
                <a:schemeClr val="bg1"/>
              </a:solidFill>
              <a:latin typeface="微软雅黑" panose="020B0503020204020204" charset="-122"/>
              <a:ea typeface="微软雅黑" panose="020B0503020204020204" charset="-122"/>
              <a:sym typeface="微软雅黑" panose="020B0503020204020204" charset="-122"/>
            </a:endParaRPr>
          </a:p>
          <a:p>
            <a:pPr lvl="1" algn="l">
              <a:lnSpc>
                <a:spcPct val="150000"/>
              </a:lnSpc>
            </a:pP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根据</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对立事件概率</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计算公式算出类别属于正例的概率</a:t>
            </a:r>
            <a:endParaRPr lang="en-US" altLang="zh-CN" sz="2000" dirty="0">
              <a:solidFill>
                <a:schemeClr val="bg1"/>
              </a:solidFill>
              <a:latin typeface="微软雅黑" panose="020B0503020204020204" charset="-122"/>
              <a:ea typeface="微软雅黑" panose="020B0503020204020204" charset="-122"/>
              <a:sym typeface="+mn-ea"/>
            </a:endParaRPr>
          </a:p>
          <a:p>
            <a:pPr marL="285750" lvl="1" indent="-285750" algn="l">
              <a:lnSpc>
                <a:spcPct val="150000"/>
              </a:lnSpc>
              <a:spcBef>
                <a:spcPts val="1200"/>
              </a:spcBef>
              <a:buFont typeface="Wingdings" panose="05000000000000000000" pitchFamily="2" charset="2"/>
              <a:buChar char="Ø"/>
            </a:pPr>
            <a:r>
              <a:rPr lang="en-US" altLang="zh-CN" sz="2000" b="1" dirty="0" err="1">
                <a:solidFill>
                  <a:schemeClr val="accent1">
                    <a:lumMod val="60000"/>
                    <a:lumOff val="40000"/>
                  </a:schemeClr>
                </a:solidFill>
                <a:latin typeface="微软雅黑" panose="020B0503020204020204" charset="-122"/>
                <a:ea typeface="微软雅黑" panose="020B0503020204020204" charset="-122"/>
                <a:sym typeface="+mn-ea"/>
              </a:rPr>
              <a:t>二分类模型</a:t>
            </a:r>
          </a:p>
          <a:p>
            <a:pPr lvl="1" algn="l">
              <a:lnSpc>
                <a:spcPct val="150000"/>
              </a:lnSpc>
            </a:pPr>
            <a:r>
              <a:rPr lang="zh-CN" altLang="en-US" sz="2000" dirty="0">
                <a:solidFill>
                  <a:schemeClr val="bg1"/>
                </a:solidFill>
                <a:latin typeface="微软雅黑" panose="020B0503020204020204" charset="-122"/>
                <a:ea typeface="微软雅黑" panose="020B0503020204020204" charset="-122"/>
                <a:sym typeface="+mn-ea"/>
              </a:rPr>
              <a:t>先</a:t>
            </a:r>
            <a:r>
              <a:rPr lang="en-US" altLang="zh-CN" sz="2000" dirty="0">
                <a:solidFill>
                  <a:schemeClr val="bg1"/>
                </a:solidFill>
                <a:latin typeface="微软雅黑" panose="020B0503020204020204" charset="-122"/>
                <a:ea typeface="微软雅黑" panose="020B0503020204020204" charset="-122"/>
                <a:sym typeface="+mn-ea"/>
              </a:rPr>
              <a:t>logit</a:t>
            </a:r>
            <a:r>
              <a:rPr lang="zh-CN" altLang="en-US" sz="2000" dirty="0">
                <a:solidFill>
                  <a:schemeClr val="bg1"/>
                </a:solidFill>
                <a:latin typeface="微软雅黑" panose="020B0503020204020204" charset="-122"/>
                <a:ea typeface="微软雅黑" panose="020B0503020204020204" charset="-122"/>
                <a:sym typeface="+mn-ea"/>
              </a:rPr>
              <a:t>融合，再</a:t>
            </a:r>
            <a:r>
              <a:rPr lang="en-US" altLang="zh-CN" sz="2000" dirty="0" err="1">
                <a:solidFill>
                  <a:schemeClr val="bg1"/>
                </a:solidFill>
                <a:latin typeface="微软雅黑" panose="020B0503020204020204" charset="-122"/>
                <a:ea typeface="微软雅黑" panose="020B0503020204020204" charset="-122"/>
                <a:sym typeface="+mn-ea"/>
              </a:rPr>
              <a:t>softmax</a:t>
            </a:r>
            <a:r>
              <a:rPr lang="zh-CN" altLang="en-US" sz="2000" dirty="0">
                <a:solidFill>
                  <a:schemeClr val="bg1"/>
                </a:solidFill>
                <a:latin typeface="微软雅黑" panose="020B0503020204020204" charset="-122"/>
                <a:ea typeface="微软雅黑" panose="020B0503020204020204" charset="-122"/>
                <a:sym typeface="+mn-ea"/>
              </a:rPr>
              <a:t>计算</a:t>
            </a:r>
            <a:endParaRPr lang="en-US" altLang="zh-CN" sz="2000" dirty="0">
              <a:solidFill>
                <a:schemeClr val="bg1"/>
              </a:solidFill>
              <a:latin typeface="微软雅黑" panose="020B0503020204020204" charset="-122"/>
              <a:ea typeface="微软雅黑" panose="020B0503020204020204" charset="-122"/>
              <a:sym typeface="+mn-ea"/>
            </a:endParaRPr>
          </a:p>
          <a:p>
            <a:pPr lvl="1" algn="l">
              <a:lnSpc>
                <a:spcPct val="150000"/>
              </a:lnSpc>
            </a:pP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既提高融合效果，又加快速度</a:t>
            </a:r>
            <a:endParaRPr lang="en-US" altLang="zh-CN" sz="2000" dirty="0">
              <a:solidFill>
                <a:schemeClr val="bg1"/>
              </a:solidFill>
              <a:latin typeface="微软雅黑" panose="020B0503020204020204" charset="-122"/>
              <a:ea typeface="微软雅黑" panose="020B0503020204020204" charset="-122"/>
              <a:sym typeface="+mn-ea"/>
            </a:endParaRPr>
          </a:p>
          <a:p>
            <a:pPr marL="285750" lvl="1" indent="-285750" algn="l">
              <a:lnSpc>
                <a:spcPct val="150000"/>
              </a:lnSpc>
              <a:spcBef>
                <a:spcPts val="1200"/>
              </a:spcBef>
              <a:buFont typeface="Wingdings" panose="05000000000000000000" pitchFamily="2" charset="2"/>
              <a:buChar char="Ø"/>
            </a:pPr>
            <a:r>
              <a:rPr lang="en-US" altLang="zh-CN" sz="2000" b="1" dirty="0" err="1">
                <a:solidFill>
                  <a:schemeClr val="accent1">
                    <a:lumMod val="60000"/>
                    <a:lumOff val="40000"/>
                  </a:schemeClr>
                </a:solidFill>
                <a:latin typeface="微软雅黑" panose="020B0503020204020204" charset="-122"/>
                <a:ea typeface="微软雅黑" panose="020B0503020204020204" charset="-122"/>
                <a:sym typeface="+mn-ea"/>
              </a:rPr>
              <a:t>优点</a:t>
            </a:r>
          </a:p>
          <a:p>
            <a:pPr lvl="1" algn="l">
              <a:lnSpc>
                <a:spcPct val="150000"/>
              </a:lnSpc>
            </a:pPr>
            <a:r>
              <a:rPr lang="en-US" altLang="zh-CN" sz="2000" dirty="0">
                <a:solidFill>
                  <a:schemeClr val="bg1"/>
                </a:solidFill>
                <a:latin typeface="微软雅黑" panose="020B0503020204020204" charset="-122"/>
                <a:ea typeface="微软雅黑" panose="020B0503020204020204" charset="-122"/>
                <a:sym typeface="+mn-ea"/>
              </a:rPr>
              <a:t> </a:t>
            </a:r>
            <a:r>
              <a:rPr lang="zh-CN" altLang="en-US" sz="2000" dirty="0">
                <a:solidFill>
                  <a:schemeClr val="bg1"/>
                </a:solidFill>
                <a:latin typeface="微软雅黑" panose="020B0503020204020204" charset="-122"/>
                <a:ea typeface="微软雅黑" panose="020B0503020204020204" charset="-122"/>
                <a:sym typeface="+mn-ea"/>
              </a:rPr>
              <a:t>综合利用多分类模型和二分类模型的优势</a:t>
            </a:r>
            <a:endParaRPr lang="en-US" altLang="zh-CN" sz="2000" dirty="0">
              <a:solidFill>
                <a:schemeClr val="bg1"/>
              </a:solidFill>
              <a:latin typeface="微软雅黑" panose="020B0503020204020204" charset="-122"/>
              <a:ea typeface="微软雅黑" panose="020B0503020204020204" charset="-122"/>
              <a:sym typeface="+mn-ea"/>
            </a:endParaRPr>
          </a:p>
          <a:p>
            <a:pPr lvl="1" algn="l">
              <a:lnSpc>
                <a:spcPct val="150000"/>
              </a:lnSpc>
            </a:pPr>
            <a:r>
              <a:rPr lang="en-US" altLang="zh-CN" sz="2000" dirty="0">
                <a:solidFill>
                  <a:schemeClr val="bg1"/>
                </a:solidFill>
                <a:latin typeface="微软雅黑" panose="020B0503020204020204" charset="-122"/>
                <a:ea typeface="微软雅黑" panose="020B0503020204020204" charset="-122"/>
                <a:sym typeface="+mn-ea"/>
              </a:rPr>
              <a:t> </a:t>
            </a:r>
            <a:r>
              <a:rPr lang="zh-CN" altLang="en-US" sz="2000" dirty="0">
                <a:solidFill>
                  <a:schemeClr val="bg1"/>
                </a:solidFill>
                <a:latin typeface="微软雅黑" panose="020B0503020204020204" charset="-122"/>
                <a:ea typeface="微软雅黑" panose="020B0503020204020204" charset="-122"/>
                <a:sym typeface="+mn-ea"/>
              </a:rPr>
              <a:t>提高模型融合的可扩展性</a:t>
            </a:r>
            <a:endParaRPr lang="en-US" altLang="zh-CN" sz="2000" dirty="0">
              <a:solidFill>
                <a:schemeClr val="bg1"/>
              </a:solidFill>
              <a:latin typeface="微软雅黑" panose="020B0503020204020204" charset="-122"/>
              <a:ea typeface="微软雅黑" panose="020B0503020204020204" charset="-122"/>
              <a:sym typeface="+mn-ea"/>
            </a:endParaRPr>
          </a:p>
          <a:p>
            <a:pPr lvl="1" algn="l">
              <a:lnSpc>
                <a:spcPct val="150000"/>
              </a:lnSpc>
            </a:pPr>
            <a:r>
              <a:rPr lang="en-US" altLang="zh-CN" sz="2000" dirty="0">
                <a:solidFill>
                  <a:schemeClr val="bg1"/>
                </a:solidFill>
                <a:latin typeface="微软雅黑" panose="020B0503020204020204" charset="-122"/>
                <a:ea typeface="微软雅黑" panose="020B0503020204020204" charset="-122"/>
                <a:sym typeface="+mn-ea"/>
              </a:rPr>
              <a:t> </a:t>
            </a:r>
            <a:r>
              <a:rPr lang="zh-CN" altLang="en-US" sz="2000" dirty="0">
                <a:solidFill>
                  <a:schemeClr val="bg1"/>
                </a:solidFill>
                <a:latin typeface="微软雅黑" panose="020B0503020204020204" charset="-122"/>
                <a:ea typeface="微软雅黑" panose="020B0503020204020204" charset="-122"/>
                <a:sym typeface="+mn-ea"/>
              </a:rPr>
              <a:t>增加模型多样性</a:t>
            </a:r>
            <a:endParaRPr lang="en-US" altLang="zh-CN" sz="2000" dirty="0">
              <a:solidFill>
                <a:schemeClr val="bg1"/>
              </a:solidFill>
              <a:latin typeface="微软雅黑" panose="020B0503020204020204" charset="-122"/>
              <a:ea typeface="微软雅黑" panose="020B0503020204020204" charset="-122"/>
              <a:sym typeface="+mn-ea"/>
            </a:endParaRPr>
          </a:p>
          <a:p>
            <a:pPr algn="l">
              <a:lnSpc>
                <a:spcPct val="150000"/>
              </a:lnSpc>
            </a:pPr>
            <a:endParaRPr lang="en-US" altLang="zh-CN" sz="2000" b="1" dirty="0">
              <a:solidFill>
                <a:schemeClr val="bg1"/>
              </a:solidFill>
              <a:latin typeface="微软雅黑" panose="020B0503020204020204" charset="-122"/>
              <a:ea typeface="微软雅黑" panose="020B0503020204020204" charset="-122"/>
              <a:sym typeface="+mn-ea"/>
            </a:endParaRPr>
          </a:p>
        </p:txBody>
      </p:sp>
      <mc:AlternateContent xmlns:mc="http://schemas.openxmlformats.org/markup-compatibility/2006" xmlns:a14="http://schemas.microsoft.com/office/drawing/2010/main">
        <mc:Choice Requires="a14">
          <p:sp>
            <p:nvSpPr>
              <p:cNvPr id="10" name="文本框 9"/>
              <p:cNvSpPr txBox="1"/>
              <p:nvPr/>
            </p:nvSpPr>
            <p:spPr>
              <a:xfrm>
                <a:off x="6519747" y="3073628"/>
                <a:ext cx="5329976" cy="3394627"/>
              </a:xfrm>
              <a:prstGeom prst="roundRect">
                <a:avLst>
                  <a:gd name="adj" fmla="val 5959"/>
                </a:avLst>
              </a:prstGeom>
              <a:noFill/>
              <a:ln w="28575" cap="flat">
                <a:solidFill>
                  <a:schemeClr val="accent2">
                    <a:lumMod val="60000"/>
                    <a:lumOff val="40000"/>
                  </a:schemeClr>
                </a:solidFill>
                <a:prstDash val="dash"/>
                <a:miter lim="400000"/>
              </a:ln>
              <a:effectLst/>
            </p:spPr>
            <p:style>
              <a:lnRef idx="0">
                <a:srgbClr val="FFFFFF"/>
              </a:lnRef>
              <a:fillRef idx="0">
                <a:srgbClr val="FFFFFF"/>
              </a:fillRef>
              <a:effectRef idx="0">
                <a:srgbClr val="FFFFFF"/>
              </a:effectRef>
              <a:fontRef idx="none"/>
            </p:style>
            <p:txBody>
              <a:bodyPr wrap="square">
                <a:noAutofit/>
              </a:bodyPr>
              <a:lstStyle/>
              <a:p>
                <a:pPr lvl="1" indent="0" algn="l"/>
                <a14:m>
                  <m:oMathPara xmlns:m="http://schemas.openxmlformats.org/officeDocument/2006/math">
                    <m:oMathParaPr>
                      <m:jc m:val="left"/>
                    </m:oMathParaPr>
                    <m:oMath xmlns:m="http://schemas.openxmlformats.org/officeDocument/2006/math">
                      <m:r>
                        <a:rPr lang="en-US" altLang="zh-CN" sz="2000" b="0" i="1" smtClean="0">
                          <a:solidFill>
                            <a:schemeClr val="bg1"/>
                          </a:solidFill>
                          <a:latin typeface="Cambria Math" panose="02040503050406030204" pitchFamily="18" charset="0"/>
                          <a:ea typeface="微软雅黑" panose="020B0503020204020204" charset="-122"/>
                          <a:sym typeface="+mn-ea"/>
                        </a:rPr>
                        <m:t>𝑌</m:t>
                      </m:r>
                      <m:r>
                        <a:rPr lang="en-US" altLang="zh-CN" sz="2000" b="0" i="1" smtClean="0">
                          <a:solidFill>
                            <a:schemeClr val="bg1"/>
                          </a:solidFill>
                          <a:latin typeface="Cambria Math" panose="02040503050406030204" pitchFamily="18" charset="0"/>
                          <a:ea typeface="微软雅黑" panose="020B0503020204020204" charset="-122"/>
                          <a:sym typeface="+mn-ea"/>
                        </a:rPr>
                        <m:t>=</m:t>
                      </m:r>
                      <m:r>
                        <a:rPr lang="zh-CN" altLang="en-US" sz="2000" b="0" i="1" smtClean="0">
                          <a:solidFill>
                            <a:schemeClr val="bg1"/>
                          </a:solidFill>
                          <a:latin typeface="Cambria Math" panose="02040503050406030204" pitchFamily="18" charset="0"/>
                          <a:ea typeface="微软雅黑" panose="020B0503020204020204" charset="-122"/>
                          <a:sym typeface="+mn-ea"/>
                        </a:rPr>
                        <m:t>𝜆</m:t>
                      </m:r>
                      <m:r>
                        <a:rPr lang="en-US" altLang="zh-CN" sz="2000" b="0" i="1" smtClean="0">
                          <a:solidFill>
                            <a:schemeClr val="bg1"/>
                          </a:solidFill>
                          <a:latin typeface="Cambria Math" panose="02040503050406030204" pitchFamily="18" charset="0"/>
                          <a:ea typeface="微软雅黑" panose="020B0503020204020204" charset="-122"/>
                          <a:sym typeface="+mn-ea"/>
                        </a:rPr>
                        <m:t>∗</m:t>
                      </m:r>
                      <m:nary>
                        <m:naryPr>
                          <m:chr m:val="∑"/>
                          <m:ctrlPr>
                            <a:rPr lang="en-US" altLang="zh-CN" sz="2000" i="1">
                              <a:solidFill>
                                <a:schemeClr val="bg1"/>
                              </a:solidFill>
                              <a:latin typeface="Cambria Math" panose="02040503050406030204" pitchFamily="18" charset="0"/>
                              <a:ea typeface="微软雅黑" panose="020B0503020204020204" charset="-122"/>
                              <a:sym typeface="+mn-ea"/>
                            </a:rPr>
                          </m:ctrlPr>
                        </m:naryPr>
                        <m:sub>
                          <m:r>
                            <m:rPr>
                              <m:brk m:alnAt="23"/>
                            </m:rPr>
                            <a:rPr lang="en-US" altLang="zh-CN" sz="2000" i="1">
                              <a:solidFill>
                                <a:schemeClr val="bg1"/>
                              </a:solidFill>
                              <a:latin typeface="Cambria Math" panose="02040503050406030204" pitchFamily="18" charset="0"/>
                              <a:ea typeface="微软雅黑" panose="020B0503020204020204" charset="-122"/>
                              <a:sym typeface="+mn-ea"/>
                            </a:rPr>
                            <m:t>𝑖</m:t>
                          </m:r>
                          <m:r>
                            <a:rPr lang="en-US" altLang="zh-CN" sz="2000" i="1">
                              <a:solidFill>
                                <a:schemeClr val="bg1"/>
                              </a:solidFill>
                              <a:latin typeface="Cambria Math" panose="02040503050406030204" pitchFamily="18" charset="0"/>
                              <a:ea typeface="微软雅黑" panose="020B0503020204020204" charset="-122"/>
                              <a:sym typeface="+mn-ea"/>
                            </a:rPr>
                            <m:t>=1</m:t>
                          </m:r>
                        </m:sub>
                        <m:sup>
                          <m:r>
                            <a:rPr lang="en-US" altLang="zh-CN" sz="2000" i="1">
                              <a:solidFill>
                                <a:schemeClr val="bg1"/>
                              </a:solidFill>
                              <a:latin typeface="Cambria Math" panose="02040503050406030204" pitchFamily="18" charset="0"/>
                              <a:ea typeface="微软雅黑" panose="020B0503020204020204" charset="-122"/>
                              <a:sym typeface="+mn-ea"/>
                            </a:rPr>
                            <m:t>𝑁</m:t>
                          </m:r>
                        </m:sup>
                        <m:e>
                          <m:sSub>
                            <m:sSubPr>
                              <m:ctrlPr>
                                <a:rPr lang="en-US" altLang="zh-CN" sz="2000" i="1">
                                  <a:solidFill>
                                    <a:schemeClr val="bg1"/>
                                  </a:solidFill>
                                  <a:latin typeface="Cambria Math" panose="02040503050406030204" pitchFamily="18" charset="0"/>
                                  <a:ea typeface="微软雅黑" panose="020B0503020204020204" charset="-122"/>
                                  <a:sym typeface="+mn-ea"/>
                                </a:rPr>
                              </m:ctrlPr>
                            </m:sSubPr>
                            <m:e>
                              <m:r>
                                <a:rPr lang="en-US" altLang="zh-CN" sz="2000" i="1">
                                  <a:solidFill>
                                    <a:schemeClr val="bg1"/>
                                  </a:solidFill>
                                  <a:latin typeface="Cambria Math" panose="02040503050406030204" pitchFamily="18" charset="0"/>
                                  <a:ea typeface="微软雅黑" panose="020B0503020204020204" charset="-122"/>
                                  <a:sym typeface="+mn-ea"/>
                                </a:rPr>
                                <m:t>𝑤</m:t>
                              </m:r>
                            </m:e>
                            <m:sub>
                              <m:r>
                                <a:rPr lang="en-US" altLang="zh-CN" sz="2000" i="1">
                                  <a:solidFill>
                                    <a:schemeClr val="bg1"/>
                                  </a:solidFill>
                                  <a:latin typeface="Cambria Math" panose="02040503050406030204" pitchFamily="18" charset="0"/>
                                  <a:ea typeface="微软雅黑" panose="020B0503020204020204" charset="-122"/>
                                  <a:sym typeface="+mn-ea"/>
                                </a:rPr>
                                <m:t>𝑖</m:t>
                              </m:r>
                            </m:sub>
                          </m:sSub>
                          <m:d>
                            <m:dPr>
                              <m:ctrlPr>
                                <a:rPr lang="en-US" altLang="zh-CN" sz="2000" i="1" smtClean="0">
                                  <a:solidFill>
                                    <a:schemeClr val="bg1"/>
                                  </a:solidFill>
                                  <a:latin typeface="Cambria Math" panose="02040503050406030204" pitchFamily="18" charset="0"/>
                                  <a:ea typeface="微软雅黑" panose="020B0503020204020204" charset="-122"/>
                                  <a:sym typeface="+mn-ea"/>
                                </a:rPr>
                              </m:ctrlPr>
                            </m:dPr>
                            <m:e>
                              <m:sSub>
                                <m:sSubPr>
                                  <m:ctrlPr>
                                    <a:rPr lang="en-US" altLang="zh-CN" sz="2000" i="1">
                                      <a:solidFill>
                                        <a:schemeClr val="bg1"/>
                                      </a:solidFill>
                                      <a:latin typeface="Cambria Math" panose="02040503050406030204" pitchFamily="18" charset="0"/>
                                      <a:ea typeface="微软雅黑" panose="020B0503020204020204" charset="-122"/>
                                      <a:sym typeface="+mn-ea"/>
                                    </a:rPr>
                                  </m:ctrlPr>
                                </m:sSubPr>
                                <m:e>
                                  <m:r>
                                    <a:rPr lang="el-GR" altLang="zh-CN" sz="2000" i="1">
                                      <a:solidFill>
                                        <a:schemeClr val="bg1"/>
                                      </a:solidFill>
                                      <a:latin typeface="Cambria Math" panose="02040503050406030204" pitchFamily="18" charset="0"/>
                                      <a:ea typeface="Cambria Math" panose="02040503050406030204" pitchFamily="18" charset="0"/>
                                      <a:sym typeface="+mn-ea"/>
                                    </a:rPr>
                                    <m:t>𝛷</m:t>
                                  </m:r>
                                  <m:r>
                                    <a:rPr lang="en-US" altLang="zh-CN" sz="2000" i="1">
                                      <a:solidFill>
                                        <a:schemeClr val="bg1"/>
                                      </a:solidFill>
                                      <a:latin typeface="Cambria Math" panose="02040503050406030204" pitchFamily="18" charset="0"/>
                                      <a:ea typeface="微软雅黑" panose="020B0503020204020204" charset="-122"/>
                                      <a:sym typeface="+mn-ea"/>
                                    </a:rPr>
                                    <m:t>(</m:t>
                                  </m:r>
                                  <m:r>
                                    <a:rPr lang="en-US" altLang="zh-CN" sz="2000" i="1">
                                      <a:solidFill>
                                        <a:schemeClr val="bg1"/>
                                      </a:solidFill>
                                      <a:latin typeface="Cambria Math" panose="02040503050406030204" pitchFamily="18" charset="0"/>
                                      <a:ea typeface="微软雅黑" panose="020B0503020204020204" charset="-122"/>
                                      <a:sym typeface="+mn-ea"/>
                                    </a:rPr>
                                    <m:t>𝑌</m:t>
                                  </m:r>
                                </m:e>
                                <m:sub>
                                  <m:r>
                                    <a:rPr lang="en-US" altLang="zh-CN" sz="2000" i="1">
                                      <a:solidFill>
                                        <a:schemeClr val="bg1"/>
                                      </a:solidFill>
                                      <a:latin typeface="Cambria Math" panose="02040503050406030204" pitchFamily="18" charset="0"/>
                                      <a:ea typeface="微软雅黑" panose="020B0503020204020204" charset="-122"/>
                                      <a:sym typeface="+mn-ea"/>
                                    </a:rPr>
                                    <m:t>𝑖</m:t>
                                  </m:r>
                                </m:sub>
                              </m:sSub>
                              <m:r>
                                <a:rPr lang="en-US" altLang="zh-CN" sz="2000" i="1">
                                  <a:solidFill>
                                    <a:schemeClr val="bg1"/>
                                  </a:solidFill>
                                  <a:latin typeface="Cambria Math" panose="02040503050406030204" pitchFamily="18" charset="0"/>
                                  <a:ea typeface="微软雅黑" panose="020B0503020204020204" charset="-122"/>
                                  <a:sym typeface="+mn-ea"/>
                                </a:rPr>
                                <m:t>),</m:t>
                              </m:r>
                              <m:sSub>
                                <m:sSubPr>
                                  <m:ctrlPr>
                                    <a:rPr lang="en-US" altLang="zh-CN" sz="2000" i="1">
                                      <a:solidFill>
                                        <a:schemeClr val="bg1"/>
                                      </a:solidFill>
                                      <a:latin typeface="Cambria Math" panose="02040503050406030204" pitchFamily="18" charset="0"/>
                                      <a:ea typeface="微软雅黑" panose="020B0503020204020204" charset="-122"/>
                                      <a:sym typeface="+mn-ea"/>
                                    </a:rPr>
                                  </m:ctrlPr>
                                </m:sSubPr>
                                <m:e>
                                  <m:r>
                                    <a:rPr lang="en-US" altLang="zh-CN" sz="2000" i="1">
                                      <a:solidFill>
                                        <a:schemeClr val="bg1"/>
                                      </a:solidFill>
                                      <a:latin typeface="Cambria Math" panose="02040503050406030204" pitchFamily="18" charset="0"/>
                                      <a:ea typeface="微软雅黑" panose="020B0503020204020204" charset="-122"/>
                                      <a:sym typeface="+mn-ea"/>
                                    </a:rPr>
                                    <m:t>1−</m:t>
                                  </m:r>
                                  <m:r>
                                    <a:rPr lang="el-GR" altLang="zh-CN" sz="2000" i="1">
                                      <a:solidFill>
                                        <a:schemeClr val="bg1"/>
                                      </a:solidFill>
                                      <a:latin typeface="Cambria Math" panose="02040503050406030204" pitchFamily="18" charset="0"/>
                                      <a:ea typeface="Cambria Math" panose="02040503050406030204" pitchFamily="18" charset="0"/>
                                      <a:sym typeface="+mn-ea"/>
                                    </a:rPr>
                                    <m:t>𝛷</m:t>
                                  </m:r>
                                  <m:r>
                                    <a:rPr lang="en-US" altLang="zh-CN" sz="2000" i="1">
                                      <a:solidFill>
                                        <a:schemeClr val="bg1"/>
                                      </a:solidFill>
                                      <a:latin typeface="Cambria Math" panose="02040503050406030204" pitchFamily="18" charset="0"/>
                                      <a:ea typeface="微软雅黑" panose="020B0503020204020204" charset="-122"/>
                                      <a:sym typeface="+mn-ea"/>
                                    </a:rPr>
                                    <m:t>(</m:t>
                                  </m:r>
                                  <m:r>
                                    <a:rPr lang="en-US" altLang="zh-CN" sz="2000" i="1">
                                      <a:solidFill>
                                        <a:schemeClr val="bg1"/>
                                      </a:solidFill>
                                      <a:latin typeface="Cambria Math" panose="02040503050406030204" pitchFamily="18" charset="0"/>
                                      <a:ea typeface="微软雅黑" panose="020B0503020204020204" charset="-122"/>
                                      <a:sym typeface="+mn-ea"/>
                                    </a:rPr>
                                    <m:t>𝑌</m:t>
                                  </m:r>
                                </m:e>
                                <m:sub>
                                  <m:r>
                                    <a:rPr lang="en-US" altLang="zh-CN" sz="2000" i="1">
                                      <a:solidFill>
                                        <a:schemeClr val="bg1"/>
                                      </a:solidFill>
                                      <a:latin typeface="Cambria Math" panose="02040503050406030204" pitchFamily="18" charset="0"/>
                                      <a:ea typeface="微软雅黑" panose="020B0503020204020204" charset="-122"/>
                                      <a:sym typeface="+mn-ea"/>
                                    </a:rPr>
                                    <m:t>𝑖</m:t>
                                  </m:r>
                                </m:sub>
                              </m:sSub>
                            </m:e>
                          </m:d>
                          <m:r>
                            <a:rPr lang="en-US" altLang="zh-CN" sz="2000" b="0" i="1" smtClean="0">
                              <a:solidFill>
                                <a:schemeClr val="bg1"/>
                              </a:solidFill>
                              <a:latin typeface="Cambria Math" panose="02040503050406030204" pitchFamily="18" charset="0"/>
                              <a:ea typeface="微软雅黑" panose="020B0503020204020204" charset="-122"/>
                              <a:sym typeface="+mn-ea"/>
                            </a:rPr>
                            <m:t>)</m:t>
                          </m:r>
                        </m:e>
                      </m:nary>
                    </m:oMath>
                  </m:oMathPara>
                </a14:m>
                <a:endParaRPr lang="en-US" altLang="zh-CN" sz="2000" i="1" dirty="0">
                  <a:solidFill>
                    <a:schemeClr val="bg1"/>
                  </a:solidFill>
                  <a:latin typeface="Cambria Math" panose="02040503050406030204" pitchFamily="18" charset="0"/>
                  <a:ea typeface="微软雅黑" panose="020B0503020204020204" charset="-122"/>
                  <a:sym typeface="+mn-ea"/>
                </a:endParaRPr>
              </a:p>
              <a:p>
                <a:pPr lvl="1" indent="0" algn="l"/>
                <a14:m>
                  <m:oMathPara xmlns:m="http://schemas.openxmlformats.org/officeDocument/2006/math">
                    <m:oMathParaPr>
                      <m:jc m:val="left"/>
                    </m:oMathParaPr>
                    <m:oMath xmlns:m="http://schemas.openxmlformats.org/officeDocument/2006/math">
                      <m:r>
                        <a:rPr lang="en-US" altLang="zh-CN" sz="2000" b="0" i="1" smtClean="0">
                          <a:solidFill>
                            <a:schemeClr val="bg1"/>
                          </a:solidFill>
                          <a:latin typeface="Cambria Math" panose="02040503050406030204" pitchFamily="18" charset="0"/>
                          <a:ea typeface="微软雅黑" panose="020B0503020204020204" charset="-122"/>
                          <a:sym typeface="+mn-ea"/>
                        </a:rPr>
                        <m:t>    + </m:t>
                      </m:r>
                      <m:d>
                        <m:dPr>
                          <m:ctrlPr>
                            <a:rPr lang="en-US" altLang="zh-CN" sz="2000" b="0" i="1" smtClean="0">
                              <a:solidFill>
                                <a:schemeClr val="bg1"/>
                              </a:solidFill>
                              <a:latin typeface="Cambria Math" panose="02040503050406030204" pitchFamily="18" charset="0"/>
                              <a:ea typeface="微软雅黑" panose="020B0503020204020204" charset="-122"/>
                              <a:sym typeface="+mn-ea"/>
                            </a:rPr>
                          </m:ctrlPr>
                        </m:dPr>
                        <m:e>
                          <m:r>
                            <a:rPr lang="en-US" altLang="zh-CN" sz="2000" b="0" i="1" smtClean="0">
                              <a:solidFill>
                                <a:schemeClr val="bg1"/>
                              </a:solidFill>
                              <a:latin typeface="Cambria Math" panose="02040503050406030204" pitchFamily="18" charset="0"/>
                              <a:ea typeface="微软雅黑" panose="020B0503020204020204" charset="-122"/>
                              <a:sym typeface="+mn-ea"/>
                            </a:rPr>
                            <m:t>1−</m:t>
                          </m:r>
                          <m:r>
                            <a:rPr lang="zh-CN" altLang="en-US" sz="2000" b="0" i="1" smtClean="0">
                              <a:solidFill>
                                <a:schemeClr val="bg1"/>
                              </a:solidFill>
                              <a:latin typeface="Cambria Math" panose="02040503050406030204" pitchFamily="18" charset="0"/>
                              <a:ea typeface="微软雅黑" panose="020B0503020204020204" charset="-122"/>
                              <a:sym typeface="+mn-ea"/>
                            </a:rPr>
                            <m:t>𝜆</m:t>
                          </m:r>
                        </m:e>
                      </m:d>
                      <m:r>
                        <a:rPr lang="en-US" altLang="zh-CN" sz="2000" b="0" i="1" smtClean="0">
                          <a:solidFill>
                            <a:schemeClr val="bg1"/>
                          </a:solidFill>
                          <a:latin typeface="Cambria Math" panose="02040503050406030204" pitchFamily="18" charset="0"/>
                          <a:ea typeface="微软雅黑" panose="020B0503020204020204" charset="-122"/>
                          <a:sym typeface="+mn-ea"/>
                        </a:rPr>
                        <m:t> ∗</m:t>
                      </m:r>
                      <m:r>
                        <a:rPr lang="el-GR" altLang="zh-CN" sz="2000" b="0" i="1" smtClean="0">
                          <a:solidFill>
                            <a:schemeClr val="bg1"/>
                          </a:solidFill>
                          <a:latin typeface="Cambria Math" panose="02040503050406030204" pitchFamily="18" charset="0"/>
                          <a:ea typeface="Cambria Math" panose="02040503050406030204" pitchFamily="18" charset="0"/>
                          <a:sym typeface="+mn-ea"/>
                        </a:rPr>
                        <m:t>𝛹</m:t>
                      </m:r>
                      <m:r>
                        <a:rPr lang="en-US" altLang="zh-CN" sz="2000" b="0" i="1" smtClean="0">
                          <a:solidFill>
                            <a:schemeClr val="bg1"/>
                          </a:solidFill>
                          <a:latin typeface="Cambria Math" panose="02040503050406030204" pitchFamily="18" charset="0"/>
                          <a:ea typeface="微软雅黑" panose="020B0503020204020204" charset="-122"/>
                          <a:sym typeface="+mn-ea"/>
                        </a:rPr>
                        <m:t>(</m:t>
                      </m:r>
                      <m:nary>
                        <m:naryPr>
                          <m:chr m:val="∑"/>
                          <m:ctrlPr>
                            <a:rPr lang="en-US" altLang="zh-CN" sz="2000" i="1">
                              <a:solidFill>
                                <a:schemeClr val="bg1"/>
                              </a:solidFill>
                              <a:latin typeface="Cambria Math" panose="02040503050406030204" pitchFamily="18" charset="0"/>
                              <a:ea typeface="微软雅黑" panose="020B0503020204020204" charset="-122"/>
                              <a:sym typeface="+mn-ea"/>
                            </a:rPr>
                          </m:ctrlPr>
                        </m:naryPr>
                        <m:sub>
                          <m:r>
                            <a:rPr lang="en-US" altLang="zh-CN" sz="2000" i="1">
                              <a:solidFill>
                                <a:schemeClr val="bg1"/>
                              </a:solidFill>
                              <a:latin typeface="Cambria Math" panose="02040503050406030204" pitchFamily="18" charset="0"/>
                              <a:ea typeface="微软雅黑" panose="020B0503020204020204" charset="-122"/>
                              <a:sym typeface="+mn-ea"/>
                            </a:rPr>
                            <m:t>𝑗</m:t>
                          </m:r>
                          <m:r>
                            <a:rPr lang="en-US" altLang="zh-CN" sz="2000" i="1">
                              <a:solidFill>
                                <a:schemeClr val="bg1"/>
                              </a:solidFill>
                              <a:latin typeface="Cambria Math" panose="02040503050406030204" pitchFamily="18" charset="0"/>
                              <a:ea typeface="微软雅黑" panose="020B0503020204020204" charset="-122"/>
                              <a:sym typeface="+mn-ea"/>
                            </a:rPr>
                            <m:t>=1</m:t>
                          </m:r>
                        </m:sub>
                        <m:sup>
                          <m:r>
                            <a:rPr lang="en-US" altLang="zh-CN" sz="2000" i="1">
                              <a:solidFill>
                                <a:schemeClr val="bg1"/>
                              </a:solidFill>
                              <a:latin typeface="Cambria Math" panose="02040503050406030204" pitchFamily="18" charset="0"/>
                              <a:ea typeface="微软雅黑" panose="020B0503020204020204" charset="-122"/>
                              <a:sym typeface="+mn-ea"/>
                            </a:rPr>
                            <m:t>𝑀</m:t>
                          </m:r>
                        </m:sup>
                        <m:e>
                          <m:sSub>
                            <m:sSubPr>
                              <m:ctrlPr>
                                <a:rPr lang="en-US" altLang="zh-CN" sz="2000" i="1">
                                  <a:solidFill>
                                    <a:schemeClr val="bg1"/>
                                  </a:solidFill>
                                  <a:latin typeface="Cambria Math" panose="02040503050406030204" pitchFamily="18" charset="0"/>
                                  <a:ea typeface="微软雅黑" panose="020B0503020204020204" charset="-122"/>
                                  <a:sym typeface="+mn-ea"/>
                                </a:rPr>
                              </m:ctrlPr>
                            </m:sSubPr>
                            <m:e>
                              <m:r>
                                <a:rPr lang="en-US" altLang="zh-CN" sz="2000" i="1">
                                  <a:solidFill>
                                    <a:schemeClr val="bg1"/>
                                  </a:solidFill>
                                  <a:latin typeface="Cambria Math" panose="02040503050406030204" pitchFamily="18" charset="0"/>
                                  <a:ea typeface="微软雅黑" panose="020B0503020204020204" charset="-122"/>
                                  <a:sym typeface="+mn-ea"/>
                                </a:rPr>
                                <m:t>𝑤</m:t>
                              </m:r>
                            </m:e>
                            <m:sub>
                              <m:r>
                                <a:rPr lang="en-US" altLang="zh-CN" sz="2000" i="1">
                                  <a:solidFill>
                                    <a:schemeClr val="bg1"/>
                                  </a:solidFill>
                                  <a:latin typeface="Cambria Math" panose="02040503050406030204" pitchFamily="18" charset="0"/>
                                  <a:ea typeface="微软雅黑" panose="020B0503020204020204" charset="-122"/>
                                  <a:sym typeface="+mn-ea"/>
                                </a:rPr>
                                <m:t>𝑗</m:t>
                              </m:r>
                            </m:sub>
                          </m:sSub>
                          <m:sSub>
                            <m:sSubPr>
                              <m:ctrlPr>
                                <a:rPr lang="en-US" altLang="zh-CN" sz="2000" i="1">
                                  <a:solidFill>
                                    <a:schemeClr val="bg1"/>
                                  </a:solidFill>
                                  <a:latin typeface="Cambria Math" panose="02040503050406030204" pitchFamily="18" charset="0"/>
                                  <a:ea typeface="微软雅黑" panose="020B0503020204020204" charset="-122"/>
                                  <a:sym typeface="+mn-ea"/>
                                </a:rPr>
                              </m:ctrlPr>
                            </m:sSubPr>
                            <m:e>
                              <m:r>
                                <a:rPr lang="en-US" altLang="zh-CN" sz="2000" i="1">
                                  <a:solidFill>
                                    <a:schemeClr val="bg1"/>
                                  </a:solidFill>
                                  <a:latin typeface="Cambria Math" panose="02040503050406030204" pitchFamily="18" charset="0"/>
                                  <a:ea typeface="微软雅黑" panose="020B0503020204020204" charset="-122"/>
                                  <a:sym typeface="+mn-ea"/>
                                </a:rPr>
                                <m:t>𝑌</m:t>
                              </m:r>
                            </m:e>
                            <m:sub>
                              <m:r>
                                <a:rPr lang="en-US" altLang="zh-CN" sz="2000" i="1">
                                  <a:solidFill>
                                    <a:schemeClr val="bg1"/>
                                  </a:solidFill>
                                  <a:latin typeface="Cambria Math" panose="02040503050406030204" pitchFamily="18" charset="0"/>
                                  <a:ea typeface="微软雅黑" panose="020B0503020204020204" charset="-122"/>
                                  <a:sym typeface="+mn-ea"/>
                                </a:rPr>
                                <m:t>𝑗</m:t>
                              </m:r>
                            </m:sub>
                          </m:sSub>
                        </m:e>
                      </m:nary>
                      <m:r>
                        <a:rPr lang="en-US" altLang="zh-CN" sz="2000" b="0" i="1" smtClean="0">
                          <a:solidFill>
                            <a:schemeClr val="bg1"/>
                          </a:solidFill>
                          <a:latin typeface="Cambria Math" panose="02040503050406030204" pitchFamily="18" charset="0"/>
                          <a:ea typeface="微软雅黑" panose="020B0503020204020204" charset="-122"/>
                          <a:sym typeface="+mn-ea"/>
                        </a:rPr>
                        <m:t>)</m:t>
                      </m:r>
                    </m:oMath>
                  </m:oMathPara>
                </a14:m>
                <a:endParaRPr lang="en-US" altLang="zh-CN" sz="2000" i="1" dirty="0">
                  <a:solidFill>
                    <a:schemeClr val="bg1"/>
                  </a:solidFill>
                  <a:latin typeface="微软雅黑" panose="020B0503020204020204" charset="-122"/>
                  <a:ea typeface="微软雅黑" panose="020B0503020204020204" charset="-122"/>
                  <a:sym typeface="+mn-ea"/>
                </a:endParaRPr>
              </a:p>
              <a:p>
                <a:pPr lvl="1" indent="0" algn="l">
                  <a:lnSpc>
                    <a:spcPct val="150000"/>
                  </a:lnSpc>
                </a:pPr>
                <a14:m>
                  <m:oMath xmlns:m="http://schemas.openxmlformats.org/officeDocument/2006/math">
                    <m:r>
                      <a:rPr lang="el-GR" altLang="zh-CN" sz="2000" i="1">
                        <a:solidFill>
                          <a:schemeClr val="bg1"/>
                        </a:solidFill>
                        <a:latin typeface="Cambria Math" panose="02040503050406030204" pitchFamily="18" charset="0"/>
                        <a:ea typeface="Cambria Math" panose="02040503050406030204" pitchFamily="18" charset="0"/>
                        <a:sym typeface="+mn-ea"/>
                      </a:rPr>
                      <m:t>𝛷</m:t>
                    </m:r>
                  </m:oMath>
                </a14:m>
                <a:r>
                  <a:rPr lang="zh-CN" altLang="en-US" sz="2000" dirty="0">
                    <a:solidFill>
                      <a:schemeClr val="bg1"/>
                    </a:solidFill>
                    <a:latin typeface="微软雅黑" panose="020B0503020204020204" charset="-122"/>
                    <a:ea typeface="微软雅黑" panose="020B0503020204020204" charset="-122"/>
                    <a:sym typeface="+mn-ea"/>
                  </a:rPr>
                  <a:t> 代表</a:t>
                </a:r>
                <a:r>
                  <a:rPr lang="en-US" altLang="zh-CN" sz="2000" i="1" dirty="0">
                    <a:solidFill>
                      <a:schemeClr val="bg1"/>
                    </a:solidFill>
                    <a:latin typeface="微软雅黑" panose="020B0503020204020204" charset="-122"/>
                    <a:ea typeface="微软雅黑" panose="020B0503020204020204" charset="-122"/>
                    <a:sym typeface="+mn-ea"/>
                  </a:rPr>
                  <a:t>sigmoid</a:t>
                </a:r>
                <a:r>
                  <a:rPr lang="zh-CN" altLang="en-US" sz="2000" i="1" dirty="0">
                    <a:solidFill>
                      <a:schemeClr val="bg1"/>
                    </a:solidFill>
                    <a:latin typeface="微软雅黑" panose="020B0503020204020204" charset="-122"/>
                    <a:ea typeface="微软雅黑" panose="020B0503020204020204" charset="-122"/>
                    <a:sym typeface="+mn-ea"/>
                  </a:rPr>
                  <a:t>，</a:t>
                </a:r>
                <a:r>
                  <a:rPr lang="el-GR" altLang="zh-CN" sz="2000" dirty="0">
                    <a:solidFill>
                      <a:schemeClr val="bg1"/>
                    </a:solidFill>
                    <a:ea typeface="Cambria Math" panose="02040503050406030204" pitchFamily="18" charset="0"/>
                    <a:sym typeface="+mn-ea"/>
                  </a:rPr>
                  <a:t> </a:t>
                </a:r>
                <a14:m>
                  <m:oMath xmlns:m="http://schemas.openxmlformats.org/officeDocument/2006/math">
                    <m:r>
                      <a:rPr lang="el-GR" altLang="zh-CN" sz="2000" i="1">
                        <a:solidFill>
                          <a:schemeClr val="bg1"/>
                        </a:solidFill>
                        <a:latin typeface="Cambria Math" panose="02040503050406030204" pitchFamily="18" charset="0"/>
                        <a:ea typeface="Cambria Math" panose="02040503050406030204" pitchFamily="18" charset="0"/>
                        <a:sym typeface="+mn-ea"/>
                      </a:rPr>
                      <m:t>𝛹</m:t>
                    </m:r>
                    <m:r>
                      <a:rPr lang="en-US" altLang="zh-CN" sz="2000" b="0" i="1" smtClean="0">
                        <a:solidFill>
                          <a:schemeClr val="bg1"/>
                        </a:solidFill>
                        <a:latin typeface="Cambria Math" panose="02040503050406030204" pitchFamily="18" charset="0"/>
                        <a:ea typeface="Cambria Math" panose="02040503050406030204" pitchFamily="18" charset="0"/>
                        <a:sym typeface="+mn-ea"/>
                      </a:rPr>
                      <m:t> </m:t>
                    </m:r>
                  </m:oMath>
                </a14:m>
                <a:r>
                  <a:rPr lang="zh-CN" altLang="en-US" sz="2000" dirty="0">
                    <a:solidFill>
                      <a:schemeClr val="bg1"/>
                    </a:solidFill>
                    <a:latin typeface="微软雅黑" panose="020B0503020204020204" charset="-122"/>
                    <a:ea typeface="微软雅黑" panose="020B0503020204020204" charset="-122"/>
                    <a:sym typeface="+mn-ea"/>
                  </a:rPr>
                  <a:t>代表</a:t>
                </a:r>
                <a:r>
                  <a:rPr lang="en-US" altLang="zh-CN" sz="2000" i="1" dirty="0" err="1">
                    <a:solidFill>
                      <a:schemeClr val="bg1"/>
                    </a:solidFill>
                    <a:latin typeface="微软雅黑" panose="020B0503020204020204" charset="-122"/>
                    <a:ea typeface="微软雅黑" panose="020B0503020204020204" charset="-122"/>
                    <a:sym typeface="+mn-ea"/>
                  </a:rPr>
                  <a:t>softmax</a:t>
                </a:r>
                <a:endParaRPr lang="en-US" altLang="zh-CN" sz="2000" i="1" dirty="0">
                  <a:solidFill>
                    <a:schemeClr val="bg1"/>
                  </a:solidFill>
                  <a:latin typeface="微软雅黑" panose="020B0503020204020204" charset="-122"/>
                  <a:ea typeface="微软雅黑" panose="020B0503020204020204" charset="-122"/>
                  <a:sym typeface="+mn-ea"/>
                </a:endParaRPr>
              </a:p>
              <a:p>
                <a:pPr lvl="1" indent="0" algn="l">
                  <a:lnSpc>
                    <a:spcPct val="150000"/>
                  </a:lnSpc>
                </a:pPr>
                <a:r>
                  <a:rPr lang="en-US" altLang="zh-CN" sz="2000" i="1" dirty="0">
                    <a:solidFill>
                      <a:schemeClr val="bg1"/>
                    </a:solidFill>
                    <a:latin typeface="微软雅黑" panose="020B0503020204020204" charset="-122"/>
                    <a:ea typeface="微软雅黑" panose="020B0503020204020204" charset="-122"/>
                    <a:sym typeface="+mn-ea"/>
                  </a:rPr>
                  <a:t>N </a:t>
                </a:r>
                <a:r>
                  <a:rPr lang="zh-CN" altLang="en-US" sz="2000" dirty="0">
                    <a:solidFill>
                      <a:schemeClr val="bg1"/>
                    </a:solidFill>
                    <a:latin typeface="微软雅黑" panose="020B0503020204020204" charset="-122"/>
                    <a:ea typeface="微软雅黑" panose="020B0503020204020204" charset="-122"/>
                    <a:sym typeface="+mn-ea"/>
                  </a:rPr>
                  <a:t>是多分类模型数量</a:t>
                </a:r>
                <a:r>
                  <a:rPr lang="zh-CN" altLang="en-US" sz="2000" i="1" dirty="0">
                    <a:solidFill>
                      <a:schemeClr val="bg1"/>
                    </a:solidFill>
                    <a:latin typeface="微软雅黑" panose="020B0503020204020204" charset="-122"/>
                    <a:ea typeface="微软雅黑" panose="020B0503020204020204" charset="-122"/>
                    <a:sym typeface="+mn-ea"/>
                  </a:rPr>
                  <a:t>，</a:t>
                </a:r>
                <a:r>
                  <a:rPr lang="en-US" altLang="zh-CN" sz="2000" i="1" dirty="0">
                    <a:solidFill>
                      <a:schemeClr val="bg1"/>
                    </a:solidFill>
                    <a:latin typeface="微软雅黑" panose="020B0503020204020204" charset="-122"/>
                    <a:ea typeface="微软雅黑" panose="020B0503020204020204" charset="-122"/>
                    <a:sym typeface="+mn-ea"/>
                  </a:rPr>
                  <a:t>M </a:t>
                </a:r>
                <a:r>
                  <a:rPr lang="zh-CN" altLang="en-US" sz="2000" dirty="0">
                    <a:solidFill>
                      <a:schemeClr val="bg1"/>
                    </a:solidFill>
                    <a:latin typeface="微软雅黑" panose="020B0503020204020204" charset="-122"/>
                    <a:ea typeface="微软雅黑" panose="020B0503020204020204" charset="-122"/>
                    <a:sym typeface="+mn-ea"/>
                  </a:rPr>
                  <a:t>是二分类模型数量</a:t>
                </a:r>
                <a:endParaRPr lang="en-US" altLang="zh-CN" sz="2000" dirty="0">
                  <a:solidFill>
                    <a:schemeClr val="bg1"/>
                  </a:solidFill>
                  <a:latin typeface="微软雅黑" panose="020B0503020204020204" charset="-122"/>
                  <a:ea typeface="微软雅黑" panose="020B0503020204020204" charset="-122"/>
                  <a:sym typeface="+mn-ea"/>
                </a:endParaRPr>
              </a:p>
              <a:p>
                <a:pPr lvl="1" indent="0" algn="l">
                  <a:lnSpc>
                    <a:spcPct val="150000"/>
                  </a:lnSpc>
                </a:pPr>
                <a14:m>
                  <m:oMath xmlns:m="http://schemas.openxmlformats.org/officeDocument/2006/math">
                    <m:r>
                      <a:rPr lang="zh-CN" altLang="en-US" sz="2000" b="0" i="1" smtClean="0">
                        <a:solidFill>
                          <a:schemeClr val="bg1"/>
                        </a:solidFill>
                        <a:latin typeface="Cambria Math" panose="02040503050406030204" pitchFamily="18" charset="0"/>
                        <a:ea typeface="微软雅黑" panose="020B0503020204020204" charset="-122"/>
                        <a:sym typeface="+mn-ea"/>
                      </a:rPr>
                      <m:t>𝜆</m:t>
                    </m:r>
                  </m:oMath>
                </a14:m>
                <a:r>
                  <a:rPr lang="zh-CN" altLang="en-US" sz="2000" dirty="0">
                    <a:solidFill>
                      <a:schemeClr val="bg1"/>
                    </a:solidFill>
                    <a:latin typeface="微软雅黑" panose="020B0503020204020204" charset="-122"/>
                    <a:ea typeface="微软雅黑" panose="020B0503020204020204" charset="-122"/>
                    <a:sym typeface="+mn-ea"/>
                  </a:rPr>
                  <a:t> 和</a:t>
                </a:r>
                <a14:m>
                  <m:oMath xmlns:m="http://schemas.openxmlformats.org/officeDocument/2006/math">
                    <m:r>
                      <a:rPr lang="en-US" altLang="zh-CN" sz="2000" b="0" i="0" smtClean="0">
                        <a:solidFill>
                          <a:schemeClr val="bg1"/>
                        </a:solidFill>
                        <a:latin typeface="Cambria Math" panose="02040503050406030204" pitchFamily="18" charset="0"/>
                        <a:ea typeface="微软雅黑" panose="020B0503020204020204" charset="-122"/>
                        <a:sym typeface="+mn-ea"/>
                      </a:rPr>
                      <m:t> </m:t>
                    </m:r>
                    <m:r>
                      <a:rPr lang="en-US" altLang="zh-CN" sz="2000" i="1">
                        <a:solidFill>
                          <a:schemeClr val="bg1"/>
                        </a:solidFill>
                        <a:latin typeface="Cambria Math" panose="02040503050406030204" pitchFamily="18" charset="0"/>
                        <a:ea typeface="微软雅黑" panose="020B0503020204020204" charset="-122"/>
                        <a:sym typeface="+mn-ea"/>
                      </a:rPr>
                      <m:t>𝑤</m:t>
                    </m:r>
                  </m:oMath>
                </a14:m>
                <a:r>
                  <a:rPr lang="zh-CN" altLang="en-US" sz="2000" dirty="0">
                    <a:solidFill>
                      <a:schemeClr val="bg1"/>
                    </a:solidFill>
                    <a:latin typeface="微软雅黑" panose="020B0503020204020204" charset="-122"/>
                    <a:ea typeface="微软雅黑" panose="020B0503020204020204" charset="-122"/>
                    <a:sym typeface="+mn-ea"/>
                  </a:rPr>
                  <a:t> 是权重因子</a:t>
                </a:r>
                <a:endParaRPr lang="en-US" altLang="zh-CN" sz="2000" dirty="0">
                  <a:solidFill>
                    <a:schemeClr val="bg1"/>
                  </a:solidFill>
                  <a:latin typeface="微软雅黑" panose="020B0503020204020204" charset="-122"/>
                  <a:ea typeface="微软雅黑" panose="020B0503020204020204" charset="-122"/>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519747" y="3073628"/>
                <a:ext cx="5329976" cy="3394627"/>
              </a:xfrm>
              <a:prstGeom prst="roundRect">
                <a:avLst>
                  <a:gd name="adj" fmla="val 5959"/>
                </a:avLst>
              </a:prstGeom>
              <a:blipFill>
                <a:blip r:embed="rId4"/>
                <a:stretch>
                  <a:fillRect/>
                </a:stretch>
              </a:blipFill>
              <a:ln w="28575" cap="flat">
                <a:solidFill>
                  <a:schemeClr val="accent2">
                    <a:lumMod val="60000"/>
                    <a:lumOff val="40000"/>
                  </a:schemeClr>
                </a:solidFill>
                <a:prstDash val="dash"/>
                <a:miter lim="400000"/>
              </a:ln>
              <a:effectLst/>
            </p:spPr>
            <p:txBody>
              <a:bodyPr/>
              <a:lstStyle/>
              <a:p>
                <a:r>
                  <a:rPr lang="zh-CN" altLang="en-US">
                    <a:noFill/>
                  </a:rPr>
                  <a:t> </a:t>
                </a:r>
              </a:p>
            </p:txBody>
          </p:sp>
        </mc:Fallback>
      </mc:AlternateContent>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t>整体设计</a:t>
            </a:r>
          </a:p>
        </p:txBody>
      </p:sp>
      <p:pic>
        <p:nvPicPr>
          <p:cNvPr id="192" name="+.png" descr="+.png"/>
          <p:cNvPicPr>
            <a:picLocks noChangeAspect="1"/>
          </p:cNvPicPr>
          <p:nvPr/>
        </p:nvPicPr>
        <p:blipFill>
          <a:blip r:embed="rId3"/>
          <a:stretch>
            <a:fillRect/>
          </a:stretch>
        </p:blipFill>
        <p:spPr>
          <a:xfrm>
            <a:off x="2254084" y="210237"/>
            <a:ext cx="148149" cy="148149"/>
          </a:xfrm>
          <a:prstGeom prst="rect">
            <a:avLst/>
          </a:prstGeom>
          <a:ln w="3175">
            <a:miter lim="400000"/>
            <a:headEnd/>
            <a:tailEnd/>
          </a:ln>
        </p:spPr>
      </p:pic>
      <p:pic>
        <p:nvPicPr>
          <p:cNvPr id="5" name="+.png" descr="+.png"/>
          <p:cNvPicPr>
            <a:picLocks noChangeAspect="1"/>
          </p:cNvPicPr>
          <p:nvPr/>
        </p:nvPicPr>
        <p:blipFill>
          <a:blip r:embed="rId3"/>
          <a:stretch>
            <a:fillRect/>
          </a:stretch>
        </p:blipFill>
        <p:spPr>
          <a:xfrm>
            <a:off x="552457" y="623622"/>
            <a:ext cx="148149" cy="148149"/>
          </a:xfrm>
          <a:prstGeom prst="rect">
            <a:avLst/>
          </a:prstGeom>
          <a:ln w="3175">
            <a:miter lim="400000"/>
            <a:headEnd/>
            <a:tailEnd/>
          </a:ln>
        </p:spPr>
      </p:pic>
      <p:sp>
        <p:nvSpPr>
          <p:cNvPr id="4" name="矩形: 圆角 3"/>
          <p:cNvSpPr/>
          <p:nvPr/>
        </p:nvSpPr>
        <p:spPr>
          <a:xfrm>
            <a:off x="315277" y="1393540"/>
            <a:ext cx="3666414" cy="4309200"/>
          </a:xfrm>
          <a:prstGeom prst="roundRect">
            <a:avLst>
              <a:gd name="adj" fmla="val 10020"/>
            </a:avLst>
          </a:prstGeom>
          <a:solidFill>
            <a:srgbClr val="313677"/>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dirty="0">
              <a:ln>
                <a:noFill/>
              </a:ln>
              <a:solidFill>
                <a:srgbClr val="FFFFFF"/>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6" name="矩形 5"/>
          <p:cNvSpPr/>
          <p:nvPr/>
        </p:nvSpPr>
        <p:spPr>
          <a:xfrm>
            <a:off x="658183" y="2444011"/>
            <a:ext cx="1404000" cy="296545"/>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Bert</a:t>
            </a:r>
          </a:p>
        </p:txBody>
      </p:sp>
      <p:cxnSp>
        <p:nvCxnSpPr>
          <p:cNvPr id="13" name="直接箭头连接符 12"/>
          <p:cNvCxnSpPr/>
          <p:nvPr/>
        </p:nvCxnSpPr>
        <p:spPr>
          <a:xfrm>
            <a:off x="1370300" y="2078072"/>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15" name="矩形 14"/>
          <p:cNvSpPr/>
          <p:nvPr/>
        </p:nvSpPr>
        <p:spPr>
          <a:xfrm>
            <a:off x="658185" y="1783161"/>
            <a:ext cx="1404000"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商品标题</a:t>
            </a:r>
          </a:p>
        </p:txBody>
      </p:sp>
      <p:sp>
        <p:nvSpPr>
          <p:cNvPr id="16" name="矩形 15"/>
          <p:cNvSpPr/>
          <p:nvPr/>
        </p:nvSpPr>
        <p:spPr>
          <a:xfrm>
            <a:off x="2234835" y="1783160"/>
            <a:ext cx="1404000"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zh-CN" altLang="en-US" sz="16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图像特征</a:t>
            </a:r>
            <a:endParaRPr kumimoji="0" lang="zh-CN" altLang="en-US"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cxnSp>
        <p:nvCxnSpPr>
          <p:cNvPr id="17" name="直接箭头连接符 16"/>
          <p:cNvCxnSpPr/>
          <p:nvPr/>
        </p:nvCxnSpPr>
        <p:spPr>
          <a:xfrm>
            <a:off x="2933210" y="2070949"/>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20" name="矩形 19"/>
          <p:cNvSpPr/>
          <p:nvPr/>
        </p:nvSpPr>
        <p:spPr>
          <a:xfrm>
            <a:off x="2230822" y="2440279"/>
            <a:ext cx="1404000"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en-US" altLang="zh-CN" sz="16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MLP</a:t>
            </a:r>
            <a:endParaRPr kumimoji="0" lang="en-US" altLang="zh-CN"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cxnSp>
        <p:nvCxnSpPr>
          <p:cNvPr id="21" name="直接箭头连接符 20"/>
          <p:cNvCxnSpPr/>
          <p:nvPr/>
        </p:nvCxnSpPr>
        <p:spPr>
          <a:xfrm>
            <a:off x="1367058" y="2734623"/>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23" name="直接箭头连接符 22"/>
          <p:cNvCxnSpPr/>
          <p:nvPr/>
        </p:nvCxnSpPr>
        <p:spPr>
          <a:xfrm>
            <a:off x="2929970" y="2741104"/>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24" name="矩形 23"/>
          <p:cNvSpPr/>
          <p:nvPr/>
        </p:nvSpPr>
        <p:spPr>
          <a:xfrm>
            <a:off x="664669" y="3134693"/>
            <a:ext cx="1404000" cy="266065"/>
          </a:xfrm>
          <a:prstGeom prst="rect">
            <a:avLst/>
          </a:prstGeom>
          <a:solidFill>
            <a:schemeClr val="accent1">
              <a:lumMod val="40000"/>
              <a:lumOff val="60000"/>
            </a:schemeClr>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en-US" altLang="zh-CN" sz="14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Pooler output</a:t>
            </a:r>
            <a:endParaRPr kumimoji="0" lang="en-US" altLang="zh-CN" sz="14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25" name="矩形 24"/>
          <p:cNvSpPr/>
          <p:nvPr/>
        </p:nvSpPr>
        <p:spPr>
          <a:xfrm>
            <a:off x="2241319" y="3134692"/>
            <a:ext cx="1404000" cy="266065"/>
          </a:xfrm>
          <a:prstGeom prst="rect">
            <a:avLst/>
          </a:prstGeom>
          <a:solidFill>
            <a:schemeClr val="accent4">
              <a:lumMod val="40000"/>
              <a:lumOff val="60000"/>
            </a:schemeClr>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en-US" altLang="zh-CN" sz="14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Image feature</a:t>
            </a:r>
            <a:endParaRPr kumimoji="0" lang="en-US" altLang="zh-CN" sz="14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34" name="矩形 33"/>
          <p:cNvSpPr/>
          <p:nvPr/>
        </p:nvSpPr>
        <p:spPr>
          <a:xfrm>
            <a:off x="664669" y="3766007"/>
            <a:ext cx="2970153"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en-US" altLang="zh-CN" sz="1600" dirty="0" err="1">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Concat</a:t>
            </a:r>
            <a:endParaRPr kumimoji="0" lang="en-US" altLang="zh-CN" sz="1600" b="0" i="0" u="none" strike="noStrike" cap="none" spc="0" normalizeH="0" baseline="0" dirty="0" err="1">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cxnSp>
        <p:nvCxnSpPr>
          <p:cNvPr id="35" name="直接箭头连接符 34"/>
          <p:cNvCxnSpPr/>
          <p:nvPr/>
        </p:nvCxnSpPr>
        <p:spPr>
          <a:xfrm>
            <a:off x="1360962" y="3411279"/>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36" name="直接箭头连接符 35"/>
          <p:cNvCxnSpPr/>
          <p:nvPr/>
        </p:nvCxnSpPr>
        <p:spPr>
          <a:xfrm>
            <a:off x="2923874" y="3411664"/>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37" name="直接箭头连接符 36"/>
          <p:cNvCxnSpPr/>
          <p:nvPr/>
        </p:nvCxnSpPr>
        <p:spPr>
          <a:xfrm>
            <a:off x="2151568" y="4075703"/>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39" name="矩形 38"/>
          <p:cNvSpPr/>
          <p:nvPr/>
        </p:nvSpPr>
        <p:spPr>
          <a:xfrm>
            <a:off x="658183" y="4435703"/>
            <a:ext cx="2970153" cy="297517"/>
          </a:xfrm>
          <a:prstGeom prst="rect">
            <a:avLst/>
          </a:prstGeom>
          <a:gradFill flip="none" rotWithShape="1">
            <a:gsLst>
              <a:gs pos="37000">
                <a:srgbClr val="99DAFF"/>
              </a:gs>
              <a:gs pos="0">
                <a:srgbClr val="99DAFF"/>
              </a:gs>
              <a:gs pos="74000">
                <a:srgbClr val="FFF0AD"/>
              </a:gs>
              <a:gs pos="83000">
                <a:srgbClr val="FFF0AD"/>
              </a:gs>
              <a:gs pos="100000">
                <a:srgbClr val="FFF0AD"/>
              </a:gs>
            </a:gsLst>
            <a:lin ang="0" scaled="1"/>
            <a:tileRect/>
          </a:gra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dirty="0">
              <a:ln>
                <a:noFill/>
              </a:ln>
              <a:solidFill>
                <a:schemeClr val="tx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cxnSp>
        <p:nvCxnSpPr>
          <p:cNvPr id="41" name="直接箭头连接符 40"/>
          <p:cNvCxnSpPr/>
          <p:nvPr/>
        </p:nvCxnSpPr>
        <p:spPr>
          <a:xfrm>
            <a:off x="2136116" y="4745394"/>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42" name="矩形 41"/>
          <p:cNvSpPr/>
          <p:nvPr/>
        </p:nvSpPr>
        <p:spPr>
          <a:xfrm>
            <a:off x="642731" y="5115554"/>
            <a:ext cx="2970153" cy="297517"/>
          </a:xfrm>
          <a:prstGeom prst="rect">
            <a:avLst/>
          </a:prstGeom>
          <a:solidFill>
            <a:srgbClr val="FFFFFF"/>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13</a:t>
            </a:r>
            <a:r>
              <a:rPr kumimoji="0" lang="zh-CN" altLang="en-US"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个二分类头</a:t>
            </a:r>
          </a:p>
        </p:txBody>
      </p:sp>
      <p:sp>
        <p:nvSpPr>
          <p:cNvPr id="43" name="矩形: 圆角 42"/>
          <p:cNvSpPr/>
          <p:nvPr/>
        </p:nvSpPr>
        <p:spPr>
          <a:xfrm>
            <a:off x="4344467" y="1393540"/>
            <a:ext cx="3666414" cy="4309200"/>
          </a:xfrm>
          <a:prstGeom prst="roundRect">
            <a:avLst>
              <a:gd name="adj" fmla="val 10020"/>
            </a:avLst>
          </a:prstGeom>
          <a:solidFill>
            <a:srgbClr val="313677"/>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dirty="0">
              <a:ln>
                <a:noFill/>
              </a:ln>
              <a:solidFill>
                <a:srgbClr val="FFFFFF"/>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44" name="矩形 43"/>
          <p:cNvSpPr/>
          <p:nvPr/>
        </p:nvSpPr>
        <p:spPr>
          <a:xfrm>
            <a:off x="4687373" y="2443525"/>
            <a:ext cx="1404000"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Bert</a:t>
            </a:r>
          </a:p>
        </p:txBody>
      </p:sp>
      <p:cxnSp>
        <p:nvCxnSpPr>
          <p:cNvPr id="45" name="直接箭头连接符 44"/>
          <p:cNvCxnSpPr/>
          <p:nvPr/>
        </p:nvCxnSpPr>
        <p:spPr>
          <a:xfrm>
            <a:off x="5399490" y="2078072"/>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46" name="矩形 45"/>
          <p:cNvSpPr/>
          <p:nvPr/>
        </p:nvSpPr>
        <p:spPr>
          <a:xfrm>
            <a:off x="4687375" y="1783161"/>
            <a:ext cx="1404000"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商品标题</a:t>
            </a:r>
          </a:p>
        </p:txBody>
      </p:sp>
      <p:sp>
        <p:nvSpPr>
          <p:cNvPr id="47" name="矩形 46"/>
          <p:cNvSpPr/>
          <p:nvPr/>
        </p:nvSpPr>
        <p:spPr>
          <a:xfrm>
            <a:off x="6264025" y="1783160"/>
            <a:ext cx="1404000"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zh-CN" altLang="en-US" sz="16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图像特征</a:t>
            </a:r>
            <a:endParaRPr kumimoji="0" lang="zh-CN" altLang="en-US"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cxnSp>
        <p:nvCxnSpPr>
          <p:cNvPr id="48" name="直接箭头连接符 47"/>
          <p:cNvCxnSpPr/>
          <p:nvPr/>
        </p:nvCxnSpPr>
        <p:spPr>
          <a:xfrm>
            <a:off x="6962400" y="2070949"/>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49" name="矩形 48"/>
          <p:cNvSpPr/>
          <p:nvPr/>
        </p:nvSpPr>
        <p:spPr>
          <a:xfrm>
            <a:off x="6260012" y="2440279"/>
            <a:ext cx="1404000"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en-US" altLang="zh-CN" sz="16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MLP</a:t>
            </a:r>
            <a:endParaRPr kumimoji="0" lang="en-US" altLang="zh-CN"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cxnSp>
        <p:nvCxnSpPr>
          <p:cNvPr id="50" name="直接箭头连接符 49"/>
          <p:cNvCxnSpPr/>
          <p:nvPr/>
        </p:nvCxnSpPr>
        <p:spPr>
          <a:xfrm>
            <a:off x="5396248" y="2734623"/>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51" name="直接箭头连接符 50"/>
          <p:cNvCxnSpPr/>
          <p:nvPr/>
        </p:nvCxnSpPr>
        <p:spPr>
          <a:xfrm>
            <a:off x="6959160" y="2741104"/>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52" name="矩形 51"/>
          <p:cNvSpPr/>
          <p:nvPr/>
        </p:nvSpPr>
        <p:spPr>
          <a:xfrm>
            <a:off x="4626864" y="3134693"/>
            <a:ext cx="1470995" cy="266065"/>
          </a:xfrm>
          <a:prstGeom prst="rect">
            <a:avLst/>
          </a:prstGeom>
          <a:solidFill>
            <a:schemeClr val="accent1">
              <a:lumMod val="40000"/>
              <a:lumOff val="60000"/>
            </a:schemeClr>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en-US" altLang="zh-CN" sz="14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Seq output</a:t>
            </a:r>
            <a:endParaRPr kumimoji="0" lang="en-US" altLang="zh-CN" sz="14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53" name="矩形 52"/>
          <p:cNvSpPr/>
          <p:nvPr/>
        </p:nvSpPr>
        <p:spPr>
          <a:xfrm>
            <a:off x="6270509" y="3134692"/>
            <a:ext cx="1404000" cy="266065"/>
          </a:xfrm>
          <a:prstGeom prst="rect">
            <a:avLst/>
          </a:prstGeom>
          <a:solidFill>
            <a:schemeClr val="accent4">
              <a:lumMod val="40000"/>
              <a:lumOff val="60000"/>
            </a:schemeClr>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en-US" altLang="zh-CN" sz="14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Image feature</a:t>
            </a:r>
            <a:endParaRPr kumimoji="0" lang="en-US" altLang="zh-CN" sz="14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54" name="矩形 53"/>
          <p:cNvSpPr/>
          <p:nvPr/>
        </p:nvSpPr>
        <p:spPr>
          <a:xfrm>
            <a:off x="4693859" y="3766007"/>
            <a:ext cx="2970153"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en-US" altLang="zh-CN" sz="16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LSTM</a:t>
            </a:r>
            <a:endParaRPr kumimoji="0" lang="en-US" altLang="zh-CN"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cxnSp>
        <p:nvCxnSpPr>
          <p:cNvPr id="55" name="直接箭头连接符 54"/>
          <p:cNvCxnSpPr/>
          <p:nvPr/>
        </p:nvCxnSpPr>
        <p:spPr>
          <a:xfrm>
            <a:off x="5390152" y="3411279"/>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56" name="直接箭头连接符 55"/>
          <p:cNvCxnSpPr/>
          <p:nvPr/>
        </p:nvCxnSpPr>
        <p:spPr>
          <a:xfrm>
            <a:off x="6953064" y="3411664"/>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57" name="直接箭头连接符 56"/>
          <p:cNvCxnSpPr/>
          <p:nvPr/>
        </p:nvCxnSpPr>
        <p:spPr>
          <a:xfrm>
            <a:off x="6180758" y="4075703"/>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58" name="矩形 57"/>
          <p:cNvSpPr/>
          <p:nvPr/>
        </p:nvSpPr>
        <p:spPr>
          <a:xfrm>
            <a:off x="4687373" y="4435703"/>
            <a:ext cx="2970153" cy="297517"/>
          </a:xfrm>
          <a:prstGeom prst="rect">
            <a:avLst/>
          </a:prstGeom>
          <a:gradFill flip="none" rotWithShape="1">
            <a:gsLst>
              <a:gs pos="37000">
                <a:srgbClr val="99DAFF"/>
              </a:gs>
              <a:gs pos="0">
                <a:srgbClr val="99DAFF"/>
              </a:gs>
              <a:gs pos="74000">
                <a:srgbClr val="FFF0AD"/>
              </a:gs>
              <a:gs pos="83000">
                <a:srgbClr val="FFF0AD"/>
              </a:gs>
              <a:gs pos="100000">
                <a:srgbClr val="FFF0AD"/>
              </a:gs>
            </a:gsLst>
            <a:lin ang="0" scaled="1"/>
            <a:tileRect/>
          </a:gra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dirty="0">
              <a:ln>
                <a:noFill/>
              </a:ln>
              <a:solidFill>
                <a:schemeClr val="tx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cxnSp>
        <p:nvCxnSpPr>
          <p:cNvPr id="59" name="直接箭头连接符 58"/>
          <p:cNvCxnSpPr/>
          <p:nvPr/>
        </p:nvCxnSpPr>
        <p:spPr>
          <a:xfrm>
            <a:off x="6165306" y="4745394"/>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60" name="矩形 59"/>
          <p:cNvSpPr/>
          <p:nvPr/>
        </p:nvSpPr>
        <p:spPr>
          <a:xfrm>
            <a:off x="4671921" y="5115554"/>
            <a:ext cx="2970153" cy="297517"/>
          </a:xfrm>
          <a:prstGeom prst="rect">
            <a:avLst/>
          </a:prstGeom>
          <a:solidFill>
            <a:srgbClr val="FFFFFF"/>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en-US" altLang="zh-CN" sz="1600"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r>
              <a:rPr lang="zh-CN" altLang="en-US" sz="160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个</a:t>
            </a:r>
            <a:r>
              <a:rPr lang="zh-CN" altLang="en-US" sz="1600"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多</a:t>
            </a:r>
            <a:r>
              <a:rPr kumimoji="0" lang="zh-CN" altLang="en-US"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分类头</a:t>
            </a:r>
          </a:p>
        </p:txBody>
      </p:sp>
      <p:sp>
        <p:nvSpPr>
          <p:cNvPr id="61" name="矩形: 圆角 60"/>
          <p:cNvSpPr/>
          <p:nvPr/>
        </p:nvSpPr>
        <p:spPr>
          <a:xfrm>
            <a:off x="8324629" y="1393540"/>
            <a:ext cx="3666414" cy="4309200"/>
          </a:xfrm>
          <a:prstGeom prst="roundRect">
            <a:avLst>
              <a:gd name="adj" fmla="val 10020"/>
            </a:avLst>
          </a:prstGeom>
          <a:solidFill>
            <a:srgbClr val="313677"/>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dirty="0">
              <a:ln>
                <a:noFill/>
              </a:ln>
              <a:solidFill>
                <a:srgbClr val="FFFFFF"/>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sp>
        <p:nvSpPr>
          <p:cNvPr id="62" name="矩形 61"/>
          <p:cNvSpPr/>
          <p:nvPr/>
        </p:nvSpPr>
        <p:spPr>
          <a:xfrm>
            <a:off x="8667535" y="2443525"/>
            <a:ext cx="2987136"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Bert Embedding</a:t>
            </a:r>
          </a:p>
        </p:txBody>
      </p:sp>
      <p:cxnSp>
        <p:nvCxnSpPr>
          <p:cNvPr id="63" name="直接箭头连接符 62"/>
          <p:cNvCxnSpPr/>
          <p:nvPr/>
        </p:nvCxnSpPr>
        <p:spPr>
          <a:xfrm>
            <a:off x="9379652" y="2078072"/>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128" name="矩形 127"/>
          <p:cNvSpPr/>
          <p:nvPr/>
        </p:nvSpPr>
        <p:spPr>
          <a:xfrm>
            <a:off x="8667537" y="1783161"/>
            <a:ext cx="1404000"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商品标题</a:t>
            </a:r>
          </a:p>
        </p:txBody>
      </p:sp>
      <p:sp>
        <p:nvSpPr>
          <p:cNvPr id="129" name="矩形 128"/>
          <p:cNvSpPr/>
          <p:nvPr/>
        </p:nvSpPr>
        <p:spPr>
          <a:xfrm>
            <a:off x="10244187" y="1783160"/>
            <a:ext cx="1404000"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zh-CN" altLang="en-US" sz="16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图像特征</a:t>
            </a:r>
            <a:endParaRPr kumimoji="0" lang="zh-CN" altLang="en-US"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cxnSp>
        <p:nvCxnSpPr>
          <p:cNvPr id="130" name="直接箭头连接符 129"/>
          <p:cNvCxnSpPr/>
          <p:nvPr/>
        </p:nvCxnSpPr>
        <p:spPr>
          <a:xfrm>
            <a:off x="10942562" y="2070949"/>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132" name="直接箭头连接符 131"/>
          <p:cNvCxnSpPr/>
          <p:nvPr/>
        </p:nvCxnSpPr>
        <p:spPr>
          <a:xfrm>
            <a:off x="9376410" y="2734623"/>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133" name="直接箭头连接符 132"/>
          <p:cNvCxnSpPr/>
          <p:nvPr/>
        </p:nvCxnSpPr>
        <p:spPr>
          <a:xfrm>
            <a:off x="10939322" y="2741104"/>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136" name="矩形 135"/>
          <p:cNvSpPr/>
          <p:nvPr/>
        </p:nvSpPr>
        <p:spPr>
          <a:xfrm>
            <a:off x="8674021" y="3766007"/>
            <a:ext cx="2970153" cy="297517"/>
          </a:xfrm>
          <a:prstGeom prst="rect">
            <a:avLst/>
          </a:prstGeom>
          <a:solidFill>
            <a:schemeClr val="bg1"/>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lang="en-US" altLang="zh-CN" sz="16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Transformer</a:t>
            </a:r>
            <a:endParaRPr kumimoji="0" lang="en-US" altLang="zh-CN"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cxnSp>
        <p:nvCxnSpPr>
          <p:cNvPr id="137" name="直接箭头连接符 136"/>
          <p:cNvCxnSpPr/>
          <p:nvPr/>
        </p:nvCxnSpPr>
        <p:spPr>
          <a:xfrm>
            <a:off x="9370314" y="3411279"/>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138" name="直接箭头连接符 137"/>
          <p:cNvCxnSpPr/>
          <p:nvPr/>
        </p:nvCxnSpPr>
        <p:spPr>
          <a:xfrm>
            <a:off x="10933226" y="3411664"/>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139" name="直接箭头连接符 138"/>
          <p:cNvCxnSpPr/>
          <p:nvPr/>
        </p:nvCxnSpPr>
        <p:spPr>
          <a:xfrm>
            <a:off x="10160920" y="4075703"/>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140" name="矩形 139"/>
          <p:cNvSpPr/>
          <p:nvPr/>
        </p:nvSpPr>
        <p:spPr>
          <a:xfrm>
            <a:off x="8667535" y="4435703"/>
            <a:ext cx="2970153" cy="297517"/>
          </a:xfrm>
          <a:prstGeom prst="rect">
            <a:avLst/>
          </a:prstGeom>
          <a:gradFill flip="none" rotWithShape="1">
            <a:gsLst>
              <a:gs pos="37000">
                <a:srgbClr val="99DAFF"/>
              </a:gs>
              <a:gs pos="0">
                <a:srgbClr val="99DAFF"/>
              </a:gs>
              <a:gs pos="74000">
                <a:srgbClr val="FFF0AD"/>
              </a:gs>
              <a:gs pos="83000">
                <a:srgbClr val="FFF0AD"/>
              </a:gs>
              <a:gs pos="100000">
                <a:srgbClr val="FFF0AD"/>
              </a:gs>
            </a:gsLst>
            <a:lin ang="0" scaled="1"/>
            <a:tileRect/>
          </a:gra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dirty="0">
              <a:ln>
                <a:noFill/>
              </a:ln>
              <a:solidFill>
                <a:schemeClr val="tx1"/>
              </a:solidFill>
              <a:effectLst/>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p:txBody>
      </p:sp>
      <p:cxnSp>
        <p:nvCxnSpPr>
          <p:cNvPr id="141" name="直接箭头连接符 140"/>
          <p:cNvCxnSpPr/>
          <p:nvPr/>
        </p:nvCxnSpPr>
        <p:spPr>
          <a:xfrm>
            <a:off x="10145468" y="4745394"/>
            <a:ext cx="0" cy="360000"/>
          </a:xfrm>
          <a:prstGeom prst="straightConnector1">
            <a:avLst/>
          </a:prstGeom>
          <a:noFill/>
          <a:ln w="12700" cap="flat">
            <a:solidFill>
              <a:schemeClr val="accent1">
                <a:lumMod val="20000"/>
                <a:lumOff val="80000"/>
              </a:schemeClr>
            </a:solidFill>
            <a:prstDash val="solid"/>
            <a:miter lim="400000"/>
            <a:tailEnd type="triangle"/>
          </a:ln>
        </p:spPr>
        <p:style>
          <a:lnRef idx="0">
            <a:srgbClr val="FFFFFF"/>
          </a:lnRef>
          <a:fillRef idx="0">
            <a:srgbClr val="FFFFFF"/>
          </a:fillRef>
          <a:effectRef idx="0">
            <a:srgbClr val="FFFFFF"/>
          </a:effectRef>
          <a:fontRef idx="none"/>
        </p:style>
      </p:cxnSp>
      <p:sp>
        <p:nvSpPr>
          <p:cNvPr id="142" name="矩形 141"/>
          <p:cNvSpPr/>
          <p:nvPr/>
        </p:nvSpPr>
        <p:spPr>
          <a:xfrm>
            <a:off x="8652083" y="5115554"/>
            <a:ext cx="2970153" cy="297517"/>
          </a:xfrm>
          <a:prstGeom prst="rect">
            <a:avLst/>
          </a:prstGeom>
          <a:solidFill>
            <a:srgbClr val="FFFFFF"/>
          </a:soli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13</a:t>
            </a:r>
            <a:r>
              <a:rPr kumimoji="0" lang="zh-CN" altLang="en-US" sz="1600" b="0" i="0" u="none" strike="noStrike" cap="none" spc="0" normalizeH="0" baseline="0" dirty="0">
                <a:ln>
                  <a:noFill/>
                </a:ln>
                <a:solidFill>
                  <a:srgbClr val="08061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个二分类头</a:t>
            </a:r>
          </a:p>
        </p:txBody>
      </p:sp>
      <p:sp>
        <p:nvSpPr>
          <p:cNvPr id="143" name="矩形 142"/>
          <p:cNvSpPr/>
          <p:nvPr/>
        </p:nvSpPr>
        <p:spPr>
          <a:xfrm>
            <a:off x="8667535" y="3112019"/>
            <a:ext cx="2970153" cy="266065"/>
          </a:xfrm>
          <a:prstGeom prst="rect">
            <a:avLst/>
          </a:prstGeom>
          <a:gradFill flip="none" rotWithShape="1">
            <a:gsLst>
              <a:gs pos="37000">
                <a:srgbClr val="99DAFF"/>
              </a:gs>
              <a:gs pos="0">
                <a:srgbClr val="99DAFF"/>
              </a:gs>
              <a:gs pos="74000">
                <a:srgbClr val="FFF0AD"/>
              </a:gs>
              <a:gs pos="83000">
                <a:srgbClr val="FFF0AD"/>
              </a:gs>
              <a:gs pos="100000">
                <a:srgbClr val="FFF0AD"/>
              </a:gs>
            </a:gsLst>
            <a:lin ang="0" scaled="1"/>
            <a:tileRect/>
          </a:gradFill>
          <a:ln w="19050" cap="flat">
            <a:solidFill>
              <a:schemeClr val="tx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defTabSz="412750"/>
            <a:r>
              <a:rPr lang="en-US" altLang="zh-CN" sz="1400" dirty="0">
                <a:solidFill>
                  <a:srgbClr val="080613"/>
                </a:solidFill>
                <a:latin typeface="微软雅黑" panose="020B0503020204020204" charset="-122"/>
                <a:ea typeface="微软雅黑" panose="020B0503020204020204" charset="-122"/>
                <a:cs typeface="Times New Roman" panose="02020603050405020304" pitchFamily="18" charset="0"/>
                <a:sym typeface="微软雅黑" panose="020B0503020204020204" charset="-122"/>
              </a:rPr>
              <a:t>Text &amp; Image embedding</a:t>
            </a:r>
          </a:p>
        </p:txBody>
      </p:sp>
      <p:sp>
        <p:nvSpPr>
          <p:cNvPr id="144" name="文本框 143"/>
          <p:cNvSpPr txBox="1"/>
          <p:nvPr/>
        </p:nvSpPr>
        <p:spPr>
          <a:xfrm>
            <a:off x="1146301" y="5754928"/>
            <a:ext cx="1982979" cy="54292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err="1">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BertConcat</a:t>
            </a:r>
            <a:endParaRPr kumimoji="0" lang="en-US" altLang="zh-CN" sz="16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indent="0" algn="ctr" defTabSz="1218565" rtl="0" fontAlgn="auto" latinLnBrk="0" hangingPunct="0">
              <a:lnSpc>
                <a:spcPct val="100000"/>
              </a:lnSpc>
              <a:spcBef>
                <a:spcPts val="0"/>
              </a:spcBef>
              <a:spcAft>
                <a:spcPts val="0"/>
              </a:spcAft>
              <a:buClrTx/>
              <a:buSzTx/>
              <a:buFontTx/>
              <a:buNone/>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晚期</a:t>
            </a:r>
            <a:r>
              <a:rPr kumimoji="0" lang="zh-CN" altLang="en-US" sz="1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融合</a:t>
            </a:r>
            <a:endParaRPr kumimoji="0" lang="zh-CN" altLang="en-US" sz="16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5" name="文本框 144"/>
          <p:cNvSpPr txBox="1"/>
          <p:nvPr/>
        </p:nvSpPr>
        <p:spPr>
          <a:xfrm>
            <a:off x="5187445" y="5740394"/>
            <a:ext cx="1982979" cy="543739"/>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err="1">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BertLSTM</a:t>
            </a:r>
            <a:endParaRPr kumimoji="0" lang="en-US" altLang="zh-CN" sz="16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indent="0" algn="ctr" defTabSz="1218565" rtl="0" fontAlgn="auto" latinLnBrk="0" hangingPunct="0">
              <a:lnSpc>
                <a:spcPct val="100000"/>
              </a:lnSpc>
              <a:spcBef>
                <a:spcPts val="0"/>
              </a:spcBef>
              <a:spcAft>
                <a:spcPts val="0"/>
              </a:spcAft>
              <a:buClrTx/>
              <a:buSzTx/>
              <a:buFontTx/>
              <a:buNone/>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晚期</a:t>
            </a:r>
            <a:r>
              <a:rPr kumimoji="0" lang="zh-CN" altLang="en-US" sz="1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融合</a:t>
            </a:r>
            <a:endParaRPr kumimoji="0" lang="zh-CN" altLang="en-US" sz="16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6" name="文本框 145"/>
          <p:cNvSpPr txBox="1"/>
          <p:nvPr/>
        </p:nvSpPr>
        <p:spPr>
          <a:xfrm>
            <a:off x="8794220" y="5756029"/>
            <a:ext cx="2729753" cy="543739"/>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dirty="0" err="1">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VisualBert</a:t>
            </a:r>
            <a:r>
              <a:rPr lang="en-US" altLang="zh-CN"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 / </a:t>
            </a:r>
            <a:r>
              <a:rPr lang="en-US" altLang="zh-CN" sz="1600" dirty="0" err="1">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VisualNezha</a:t>
            </a:r>
            <a:r>
              <a:rPr lang="en-US" altLang="zh-CN"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endParaRPr kumimoji="0" lang="en-US" altLang="zh-CN" sz="16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indent="0" algn="ctr" defTabSz="1218565" rtl="0" fontAlgn="auto" latinLnBrk="0" hangingPunct="0">
              <a:lnSpc>
                <a:spcPct val="100000"/>
              </a:lnSpc>
              <a:spcBef>
                <a:spcPts val="0"/>
              </a:spcBef>
              <a:spcAft>
                <a:spcPts val="0"/>
              </a:spcAft>
              <a:buClrTx/>
              <a:buSzTx/>
              <a:buFontTx/>
              <a:buNone/>
            </a:pP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早期</a:t>
            </a:r>
            <a:r>
              <a:rPr kumimoji="0" lang="zh-CN" altLang="en-US" sz="1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融合</a:t>
            </a:r>
            <a:endParaRPr kumimoji="0" lang="zh-CN" altLang="en-US" sz="16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8"/>
          <p:cNvSpPr txBox="1"/>
          <p:nvPr/>
        </p:nvSpPr>
        <p:spPr>
          <a:xfrm>
            <a:off x="1146302" y="694932"/>
            <a:ext cx="3204708"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模型融合</a:t>
            </a:r>
            <a:r>
              <a:rPr lang="en-US" altLang="zh-CN" sz="2200" b="1" dirty="0"/>
              <a:t>—</a:t>
            </a:r>
            <a:r>
              <a:rPr lang="zh-CN" altLang="en-US" sz="2200" b="1" dirty="0"/>
              <a:t>融合范式</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首页1.png" descr="首页1.png"/>
          <p:cNvPicPr>
            <a:picLocks noChangeAspect="1"/>
          </p:cNvPicPr>
          <p:nvPr/>
        </p:nvPicPr>
        <p:blipFill>
          <a:blip r:embed="rId2"/>
          <a:stretch>
            <a:fillRect/>
          </a:stretch>
        </p:blipFill>
        <p:spPr>
          <a:xfrm>
            <a:off x="0" y="0"/>
            <a:ext cx="12192000" cy="6858000"/>
          </a:xfrm>
          <a:prstGeom prst="rect">
            <a:avLst/>
          </a:prstGeom>
          <a:ln w="3175">
            <a:miter lim="400000"/>
            <a:headEnd/>
            <a:tailEnd/>
          </a:ln>
        </p:spPr>
      </p:pic>
      <p:pic>
        <p:nvPicPr>
          <p:cNvPr id="163" name="文案.png" descr="文案.png"/>
          <p:cNvPicPr>
            <a:picLocks noChangeAspect="1"/>
          </p:cNvPicPr>
          <p:nvPr/>
        </p:nvPicPr>
        <p:blipFill>
          <a:blip r:embed="rId3"/>
          <a:stretch>
            <a:fillRect/>
          </a:stretch>
        </p:blipFill>
        <p:spPr>
          <a:xfrm>
            <a:off x="804812" y="1771650"/>
            <a:ext cx="7264401" cy="3314700"/>
          </a:xfrm>
          <a:prstGeom prst="rect">
            <a:avLst/>
          </a:prstGeom>
          <a:ln w="3175">
            <a:miter lim="400000"/>
            <a:headEnd/>
            <a:tailEnd/>
          </a:ln>
        </p:spPr>
      </p:pic>
      <p:pic>
        <p:nvPicPr>
          <p:cNvPr id="164" name="京东logo.png" descr="京东logo.png"/>
          <p:cNvPicPr>
            <a:picLocks noChangeAspect="1"/>
          </p:cNvPicPr>
          <p:nvPr/>
        </p:nvPicPr>
        <p:blipFill>
          <a:blip r:embed="rId4"/>
          <a:stretch>
            <a:fillRect/>
          </a:stretch>
        </p:blipFill>
        <p:spPr>
          <a:xfrm>
            <a:off x="10519965" y="627558"/>
            <a:ext cx="1174751" cy="355601"/>
          </a:xfrm>
          <a:prstGeom prst="rect">
            <a:avLst/>
          </a:prstGeom>
          <a:ln w="3175">
            <a:miter lim="400000"/>
            <a:headEnd/>
            <a:tailEnd/>
          </a:ln>
        </p:spPr>
      </p:pic>
      <p:pic>
        <p:nvPicPr>
          <p:cNvPr id="165" name="人工智能学会.png" descr="人工智能学会.png"/>
          <p:cNvPicPr>
            <a:picLocks noChangeAspect="1"/>
          </p:cNvPicPr>
          <p:nvPr/>
        </p:nvPicPr>
        <p:blipFill>
          <a:blip r:embed="rId5"/>
          <a:stretch>
            <a:fillRect/>
          </a:stretch>
        </p:blipFill>
        <p:spPr>
          <a:xfrm>
            <a:off x="782240" y="633908"/>
            <a:ext cx="1839401" cy="349746"/>
          </a:xfrm>
          <a:prstGeom prst="rect">
            <a:avLst/>
          </a:prstGeom>
          <a:ln w="3175">
            <a:miter lim="400000"/>
            <a:headEnd/>
            <a:tailEnd/>
          </a:ln>
        </p:spPr>
      </p:pic>
      <p:pic>
        <p:nvPicPr>
          <p:cNvPr id="166" name="杭州人才交流logo.png" descr="杭州人才交流logo.png"/>
          <p:cNvPicPr>
            <a:picLocks noChangeAspect="1"/>
          </p:cNvPicPr>
          <p:nvPr/>
        </p:nvPicPr>
        <p:blipFill>
          <a:blip r:embed="rId6"/>
          <a:stretch>
            <a:fillRect/>
          </a:stretch>
        </p:blipFill>
        <p:spPr>
          <a:xfrm>
            <a:off x="3016020" y="653338"/>
            <a:ext cx="2402880" cy="310886"/>
          </a:xfrm>
          <a:prstGeom prst="rect">
            <a:avLst/>
          </a:prstGeom>
          <a:ln w="3175">
            <a:miter lim="400000"/>
            <a:headEnd/>
            <a:tailEnd/>
          </a:ln>
        </p:spPr>
      </p:pic>
      <p:pic>
        <p:nvPicPr>
          <p:cNvPr id="167" name="余杭人才.png" descr="余杭人才.png"/>
          <p:cNvPicPr>
            <a:picLocks noChangeAspect="1"/>
          </p:cNvPicPr>
          <p:nvPr/>
        </p:nvPicPr>
        <p:blipFill>
          <a:blip r:embed="rId7"/>
          <a:stretch>
            <a:fillRect/>
          </a:stretch>
        </p:blipFill>
        <p:spPr>
          <a:xfrm>
            <a:off x="5800578" y="564058"/>
            <a:ext cx="1104901" cy="482601"/>
          </a:xfrm>
          <a:prstGeom prst="rect">
            <a:avLst/>
          </a:prstGeom>
          <a:ln w="3175">
            <a:miter lim="400000"/>
            <a:headEnd/>
            <a:tailEnd/>
          </a:ln>
        </p:spPr>
      </p:pic>
      <p:sp>
        <p:nvSpPr>
          <p:cNvPr id="162" name="赛道一：电商关键属性的图文匹配…"/>
          <p:cNvSpPr txBox="1">
            <a:spLocks noGrp="1"/>
          </p:cNvSpPr>
          <p:nvPr>
            <p:ph type="subTitle" sz="quarter" idx="1"/>
          </p:nvPr>
        </p:nvSpPr>
        <p:spPr>
          <a:xfrm>
            <a:off x="874841" y="4230611"/>
            <a:ext cx="7886077" cy="1359698"/>
          </a:xfrm>
          <a:prstGeom prst="rect">
            <a:avLst/>
          </a:prstGeom>
        </p:spPr>
        <p:txBody>
          <a:bodyPr/>
          <a:lstStyle/>
          <a:p>
            <a:pPr defTabSz="367030">
              <a:defRPr sz="2490">
                <a:solidFill>
                  <a:srgbClr val="7BA0FF"/>
                </a:solidFill>
              </a:defRPr>
            </a:pPr>
            <a:r>
              <a:rPr dirty="0" err="1">
                <a:latin typeface="微软雅黑" panose="020B0503020204020204" charset="-122"/>
                <a:ea typeface="微软雅黑" panose="020B0503020204020204" charset="-122"/>
              </a:rPr>
              <a:t>赛道一</a:t>
            </a:r>
            <a:r>
              <a:rPr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电商关键属性的图文匹配</a:t>
            </a:r>
            <a:endParaRPr dirty="0">
              <a:latin typeface="微软雅黑" panose="020B0503020204020204" charset="-122"/>
              <a:ea typeface="微软雅黑" panose="020B0503020204020204" charset="-122"/>
            </a:endParaRPr>
          </a:p>
          <a:p>
            <a:pPr defTabSz="367030">
              <a:defRPr sz="2490">
                <a:solidFill>
                  <a:srgbClr val="FFFFFF"/>
                </a:solidFill>
              </a:defRPr>
            </a:pPr>
            <a:endParaRPr lang="en-US" altLang="zh-CN" dirty="0">
              <a:latin typeface="微软雅黑" panose="020B0503020204020204" charset="-122"/>
              <a:ea typeface="微软雅黑" panose="020B0503020204020204" charset="-122"/>
            </a:endParaRPr>
          </a:p>
          <a:p>
            <a:pPr defTabSz="367030">
              <a:defRPr sz="2490">
                <a:solidFill>
                  <a:srgbClr val="FFFFFF"/>
                </a:solidFill>
              </a:defRPr>
            </a:pPr>
            <a:r>
              <a:rPr lang="zh-CN" altLang="en-US" dirty="0">
                <a:latin typeface="微软雅黑" panose="020B0503020204020204" charset="-122"/>
                <a:ea typeface="微软雅黑" panose="020B0503020204020204" charset="-122"/>
              </a:rPr>
              <a:t>队伍： </a:t>
            </a:r>
            <a:r>
              <a:rPr lang="en-US" altLang="zh-CN" dirty="0" err="1">
                <a:latin typeface="微软雅黑" panose="020B0503020204020204" charset="-122"/>
                <a:ea typeface="微软雅黑" panose="020B0503020204020204" charset="-122"/>
              </a:rPr>
              <a:t>fudan-boli</a:t>
            </a:r>
            <a:endParaRPr dirty="0">
              <a:latin typeface="微软雅黑" panose="020B0503020204020204" charset="-122"/>
              <a:ea typeface="微软雅黑" panose="020B0503020204020204"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189405" y="2885311"/>
            <a:ext cx="1124844" cy="77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数据</a:t>
            </a:r>
            <a:endParaRPr lang="en-US" altLang="zh-CN" sz="2000" b="1" dirty="0">
              <a:solidFill>
                <a:schemeClr val="bg1"/>
              </a:solidFill>
              <a:latin typeface="微软雅黑" panose="020B0503020204020204" charset="-122"/>
              <a:ea typeface="微软雅黑" panose="020B0503020204020204" charset="-122"/>
              <a:sym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预处理</a:t>
            </a:r>
          </a:p>
        </p:txBody>
      </p:sp>
      <p:sp>
        <p:nvSpPr>
          <p:cNvPr id="16" name="矩形 15"/>
          <p:cNvSpPr/>
          <p:nvPr/>
        </p:nvSpPr>
        <p:spPr>
          <a:xfrm>
            <a:off x="6154559" y="2940824"/>
            <a:ext cx="1056212" cy="7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预训练微调</a:t>
            </a:r>
            <a:endParaRPr lang="zh-CN" altLang="en-US" sz="2000" b="1" dirty="0">
              <a:latin typeface="微软雅黑" panose="020B0503020204020204" charset="-122"/>
              <a:ea typeface="微软雅黑" panose="020B0503020204020204" charset="-122"/>
              <a:sym typeface="微软雅黑" panose="020B0503020204020204" charset="-122"/>
            </a:endParaRPr>
          </a:p>
        </p:txBody>
      </p:sp>
      <p:sp>
        <p:nvSpPr>
          <p:cNvPr id="46" name="矩形 45"/>
          <p:cNvSpPr/>
          <p:nvPr/>
        </p:nvSpPr>
        <p:spPr>
          <a:xfrm>
            <a:off x="11008387" y="2893801"/>
            <a:ext cx="1056213" cy="7668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模型</a:t>
            </a:r>
          </a:p>
          <a:p>
            <a:pPr lvl="0"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预测</a:t>
            </a:r>
          </a:p>
        </p:txBody>
      </p:sp>
      <p:sp>
        <p:nvSpPr>
          <p:cNvPr id="63" name="矩形 62"/>
          <p:cNvSpPr/>
          <p:nvPr/>
        </p:nvSpPr>
        <p:spPr>
          <a:xfrm>
            <a:off x="4134253" y="2908171"/>
            <a:ext cx="1100577" cy="76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latin typeface="微软雅黑" panose="020B0503020204020204" charset="-122"/>
                <a:ea typeface="微软雅黑" panose="020B0503020204020204" charset="-122"/>
                <a:sym typeface="微软雅黑" panose="020B0503020204020204" charset="-122"/>
              </a:rPr>
              <a:t>数据</a:t>
            </a:r>
            <a:endParaRPr lang="en-US" altLang="zh-CN" sz="2000" b="1" dirty="0">
              <a:latin typeface="微软雅黑" panose="020B0503020204020204" charset="-122"/>
              <a:ea typeface="微软雅黑" panose="020B0503020204020204" charset="-122"/>
              <a:sym typeface="微软雅黑" panose="020B0503020204020204" charset="-122"/>
            </a:endParaRPr>
          </a:p>
          <a:p>
            <a:r>
              <a:rPr lang="zh-CN" altLang="en-US" sz="2000" b="1" dirty="0">
                <a:latin typeface="微软雅黑" panose="020B0503020204020204" charset="-122"/>
                <a:ea typeface="微软雅黑" panose="020B0503020204020204" charset="-122"/>
                <a:sym typeface="微软雅黑" panose="020B0503020204020204" charset="-122"/>
              </a:rPr>
              <a:t>增强</a:t>
            </a:r>
          </a:p>
        </p:txBody>
      </p:sp>
      <p:pic>
        <p:nvPicPr>
          <p:cNvPr id="6" name="图形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61" y="1792792"/>
            <a:ext cx="775290" cy="775290"/>
          </a:xfrm>
          <a:prstGeom prst="rect">
            <a:avLst/>
          </a:prstGeom>
        </p:spPr>
      </p:pic>
      <p:sp>
        <p:nvSpPr>
          <p:cNvPr id="7" name="文本框 6"/>
          <p:cNvSpPr txBox="1"/>
          <p:nvPr/>
        </p:nvSpPr>
        <p:spPr>
          <a:xfrm>
            <a:off x="64963" y="2643469"/>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fine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pic>
        <p:nvPicPr>
          <p:cNvPr id="8" name="图形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538" y="3707617"/>
            <a:ext cx="775290" cy="775290"/>
          </a:xfrm>
          <a:prstGeom prst="rect">
            <a:avLst/>
          </a:prstGeom>
        </p:spPr>
      </p:pic>
      <p:sp>
        <p:nvSpPr>
          <p:cNvPr id="9" name="文本框 8"/>
          <p:cNvSpPr txBox="1"/>
          <p:nvPr/>
        </p:nvSpPr>
        <p:spPr>
          <a:xfrm>
            <a:off x="106619" y="4482907"/>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coarse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sp>
        <p:nvSpPr>
          <p:cNvPr id="10" name="矩形 9"/>
          <p:cNvSpPr/>
          <p:nvPr/>
        </p:nvSpPr>
        <p:spPr>
          <a:xfrm>
            <a:off x="8130497" y="1629963"/>
            <a:ext cx="2026092" cy="3026105"/>
          </a:xfrm>
          <a:prstGeom prst="rect">
            <a:avLst/>
          </a:prstGeom>
          <a:noFill/>
          <a:ln w="28575">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charset="-122"/>
              <a:ea typeface="微软雅黑" panose="020B0503020204020204" charset="-122"/>
              <a:sym typeface="微软雅黑" panose="020B0503020204020204" charset="-122"/>
            </a:endParaRPr>
          </a:p>
        </p:txBody>
      </p:sp>
      <p:sp>
        <p:nvSpPr>
          <p:cNvPr id="11" name="矩形 10"/>
          <p:cNvSpPr/>
          <p:nvPr/>
        </p:nvSpPr>
        <p:spPr>
          <a:xfrm>
            <a:off x="8255643" y="170988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BertMultiLSTM</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3" name="矩形 12"/>
          <p:cNvSpPr/>
          <p:nvPr/>
        </p:nvSpPr>
        <p:spPr>
          <a:xfrm>
            <a:off x="8260939" y="221191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BertConcat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4" name="矩形 13"/>
          <p:cNvSpPr/>
          <p:nvPr/>
        </p:nvSpPr>
        <p:spPr>
          <a:xfrm>
            <a:off x="8267971" y="2692104"/>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VisualNezha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5" name="矩形 14"/>
          <p:cNvSpPr/>
          <p:nvPr/>
        </p:nvSpPr>
        <p:spPr>
          <a:xfrm>
            <a:off x="8262890" y="3164924"/>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VisualRoberta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9" name="矩形 18"/>
          <p:cNvSpPr/>
          <p:nvPr/>
        </p:nvSpPr>
        <p:spPr>
          <a:xfrm>
            <a:off x="8260939" y="365322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20" name="矩形 19"/>
          <p:cNvSpPr/>
          <p:nvPr/>
        </p:nvSpPr>
        <p:spPr>
          <a:xfrm>
            <a:off x="8229148" y="415525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32" name="箭头: 下 31"/>
          <p:cNvSpPr/>
          <p:nvPr/>
        </p:nvSpPr>
        <p:spPr>
          <a:xfrm rot="18994580">
            <a:off x="1484825" y="2487090"/>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1" name="箭头: 下 50"/>
          <p:cNvSpPr/>
          <p:nvPr/>
        </p:nvSpPr>
        <p:spPr>
          <a:xfrm rot="2605420" flipV="1">
            <a:off x="1497819" y="3411731"/>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 name="箭头: 下 51"/>
          <p:cNvSpPr/>
          <p:nvPr/>
        </p:nvSpPr>
        <p:spPr>
          <a:xfrm rot="5400000" flipV="1">
            <a:off x="3518060"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 name="箭头: 下 57"/>
          <p:cNvSpPr/>
          <p:nvPr/>
        </p:nvSpPr>
        <p:spPr>
          <a:xfrm rot="5400000" flipV="1">
            <a:off x="752337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 name="箭头: 下 59"/>
          <p:cNvSpPr/>
          <p:nvPr/>
        </p:nvSpPr>
        <p:spPr>
          <a:xfrm rot="5400000" flipV="1">
            <a:off x="1039779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1" name="箭头: 下 130"/>
          <p:cNvSpPr/>
          <p:nvPr/>
        </p:nvSpPr>
        <p:spPr>
          <a:xfrm rot="5400000" flipV="1">
            <a:off x="5479574" y="3016040"/>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t>整体设计</a:t>
            </a:r>
          </a:p>
        </p:txBody>
      </p:sp>
      <p:pic>
        <p:nvPicPr>
          <p:cNvPr id="18" name="+.png" descr="+.png"/>
          <p:cNvPicPr>
            <a:picLocks noChangeAspect="1"/>
          </p:cNvPicPr>
          <p:nvPr/>
        </p:nvPicPr>
        <p:blipFill>
          <a:blip r:embed="rId4"/>
          <a:stretch>
            <a:fillRect/>
          </a:stretch>
        </p:blipFill>
        <p:spPr>
          <a:xfrm>
            <a:off x="2254084" y="210237"/>
            <a:ext cx="148149" cy="148149"/>
          </a:xfrm>
          <a:prstGeom prst="rect">
            <a:avLst/>
          </a:prstGeom>
          <a:ln w="3175">
            <a:miter lim="400000"/>
            <a:headEnd/>
            <a:tailEnd/>
          </a:ln>
        </p:spPr>
      </p:pic>
      <p:pic>
        <p:nvPicPr>
          <p:cNvPr id="21" name="+.png" descr="+.png"/>
          <p:cNvPicPr>
            <a:picLocks noChangeAspect="1"/>
          </p:cNvPicPr>
          <p:nvPr/>
        </p:nvPicPr>
        <p:blipFill>
          <a:blip r:embed="rId4"/>
          <a:stretch>
            <a:fillRect/>
          </a:stretch>
        </p:blipFill>
        <p:spPr>
          <a:xfrm>
            <a:off x="552457" y="623622"/>
            <a:ext cx="148149" cy="148149"/>
          </a:xfrm>
          <a:prstGeom prst="rect">
            <a:avLst/>
          </a:prstGeom>
          <a:ln w="3175">
            <a:miter lim="400000"/>
            <a:headEnd/>
            <a:tailEnd/>
          </a:ln>
        </p:spPr>
      </p:pic>
      <p:sp>
        <p:nvSpPr>
          <p:cNvPr id="22" name="文本框 8"/>
          <p:cNvSpPr txBox="1"/>
          <p:nvPr/>
        </p:nvSpPr>
        <p:spPr>
          <a:xfrm>
            <a:off x="1146302" y="694932"/>
            <a:ext cx="1255932"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总体框架</a:t>
            </a:r>
            <a:endParaRPr sz="2200" b="1" dirty="0"/>
          </a:p>
        </p:txBody>
      </p:sp>
      <p:sp>
        <p:nvSpPr>
          <p:cNvPr id="3" name="文本框 2"/>
          <p:cNvSpPr txBox="1"/>
          <p:nvPr/>
        </p:nvSpPr>
        <p:spPr>
          <a:xfrm>
            <a:off x="7854950" y="4892675"/>
            <a:ext cx="2625725" cy="3581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sp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微软雅黑" panose="020B0503020204020204" charset="-122"/>
              </a:rPr>
              <a:t>模型融合</a:t>
            </a:r>
          </a:p>
        </p:txBody>
      </p:sp>
      <p:sp>
        <p:nvSpPr>
          <p:cNvPr id="134" name="矩形 133"/>
          <p:cNvSpPr/>
          <p:nvPr/>
        </p:nvSpPr>
        <p:spPr>
          <a:xfrm>
            <a:off x="10897701" y="4460190"/>
            <a:ext cx="1171001" cy="365493"/>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en-US" altLang="zh-CN">
                <a:solidFill>
                  <a:srgbClr val="080613"/>
                </a:solidFill>
                <a:latin typeface="微软雅黑" panose="020B0503020204020204" charset="-122"/>
                <a:ea typeface="微软雅黑" panose="020B0503020204020204" charset="-122"/>
                <a:sym typeface="微软雅黑" panose="020B0503020204020204" charset="-122"/>
              </a:rPr>
              <a:t>TTA</a:t>
            </a:r>
            <a:endParaRPr lang="zh-CN" altLang="en-US" dirty="0">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135" name="矩形 134"/>
          <p:cNvSpPr/>
          <p:nvPr/>
        </p:nvSpPr>
        <p:spPr>
          <a:xfrm>
            <a:off x="10791113" y="3891776"/>
            <a:ext cx="1322070" cy="1023124"/>
          </a:xfrm>
          <a:prstGeom prst="rect">
            <a:avLst/>
          </a:prstGeom>
          <a:noFill/>
          <a:ln w="28575" cmpd="sng">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140" name="矩形 139"/>
          <p:cNvSpPr/>
          <p:nvPr/>
        </p:nvSpPr>
        <p:spPr>
          <a:xfrm>
            <a:off x="10883731" y="3983200"/>
            <a:ext cx="1171001" cy="4167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en-US" altLang="zh-CN" dirty="0">
                <a:solidFill>
                  <a:srgbClr val="080613"/>
                </a:solidFill>
                <a:latin typeface="微软雅黑" panose="020B0503020204020204" charset="-122"/>
                <a:ea typeface="微软雅黑" panose="020B0503020204020204" charset="-122"/>
                <a:sym typeface="微软雅黑" panose="020B0503020204020204" charset="-122"/>
              </a:rPr>
              <a:t>Bias</a:t>
            </a:r>
            <a:r>
              <a:rPr lang="zh-CN" altLang="en-US" dirty="0">
                <a:solidFill>
                  <a:srgbClr val="080613"/>
                </a:solidFill>
                <a:latin typeface="微软雅黑" panose="020B0503020204020204" charset="-122"/>
                <a:ea typeface="微软雅黑" panose="020B0503020204020204" charset="-122"/>
                <a:sym typeface="微软雅黑" panose="020B0503020204020204" charset="-122"/>
              </a:rPr>
              <a:t>消除</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p:cNvSpPr/>
          <p:nvPr/>
        </p:nvSpPr>
        <p:spPr>
          <a:xfrm>
            <a:off x="7390445" y="2334385"/>
            <a:ext cx="975361" cy="451165"/>
          </a:xfrm>
          <a:prstGeom prst="roundRect">
            <a:avLst/>
          </a:prstGeom>
          <a:solidFill>
            <a:schemeClr val="accent1">
              <a:lumMod val="40000"/>
              <a:lumOff val="60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defTabSz="412750"/>
            <a:r>
              <a:rPr lang="zh-CN" altLang="en-US" sz="1600" b="1" dirty="0">
                <a:solidFill>
                  <a:srgbClr val="080613"/>
                </a:solidFill>
                <a:latin typeface="微软雅黑" panose="020B0503020204020204" charset="-122"/>
                <a:ea typeface="微软雅黑" panose="020B0503020204020204" charset="-122"/>
                <a:sym typeface="微软雅黑" panose="020B0503020204020204" charset="-122"/>
              </a:rPr>
              <a:t>模型</a:t>
            </a:r>
          </a:p>
        </p:txBody>
      </p:sp>
      <p:sp>
        <p:nvSpPr>
          <p:cNvPr id="33" name="矩形: 圆角 32"/>
          <p:cNvSpPr/>
          <p:nvPr/>
        </p:nvSpPr>
        <p:spPr>
          <a:xfrm>
            <a:off x="9791222" y="2347598"/>
            <a:ext cx="975361" cy="451166"/>
          </a:xfrm>
          <a:prstGeom prst="roundRect">
            <a:avLst/>
          </a:prstGeom>
          <a:solidFill>
            <a:schemeClr val="accent1">
              <a:lumMod val="40000"/>
              <a:lumOff val="60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defTabSz="412750"/>
            <a:r>
              <a:rPr lang="zh-CN" altLang="en-US" sz="1600" b="1" dirty="0">
                <a:solidFill>
                  <a:srgbClr val="080613"/>
                </a:solidFill>
                <a:latin typeface="微软雅黑" panose="020B0503020204020204" charset="-122"/>
                <a:ea typeface="微软雅黑" panose="020B0503020204020204" charset="-122"/>
                <a:sym typeface="微软雅黑" panose="020B0503020204020204" charset="-122"/>
              </a:rPr>
              <a:t>预测</a:t>
            </a:r>
          </a:p>
        </p:txBody>
      </p:sp>
      <p:sp>
        <p:nvSpPr>
          <p:cNvPr id="44" name="矩形: 圆角 43"/>
          <p:cNvSpPr/>
          <p:nvPr/>
        </p:nvSpPr>
        <p:spPr>
          <a:xfrm>
            <a:off x="8841223" y="1430806"/>
            <a:ext cx="774265" cy="461665"/>
          </a:xfrm>
          <a:prstGeom prst="roundRect">
            <a:avLst/>
          </a:prstGeom>
          <a:solidFill>
            <a:srgbClr val="FF9900"/>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defTabSz="412750"/>
            <a:r>
              <a:rPr lang="en-US" altLang="zh-CN" sz="1600" b="1" dirty="0">
                <a:solidFill>
                  <a:srgbClr val="080613"/>
                </a:solidFill>
                <a:latin typeface="微软雅黑" panose="020B0503020204020204" charset="-122"/>
                <a:ea typeface="微软雅黑" panose="020B0503020204020204" charset="-122"/>
                <a:sym typeface="微软雅黑" panose="020B0503020204020204" charset="-122"/>
              </a:rPr>
              <a:t>Bias</a:t>
            </a:r>
            <a:endParaRPr lang="zh-CN" altLang="en-US" sz="1600" b="1" dirty="0">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45" name="箭头: 右 44"/>
          <p:cNvSpPr/>
          <p:nvPr/>
        </p:nvSpPr>
        <p:spPr>
          <a:xfrm>
            <a:off x="8445524" y="1543326"/>
            <a:ext cx="353171" cy="225923"/>
          </a:xfrm>
          <a:prstGeom prst="right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7" name="箭头: 右 46"/>
          <p:cNvSpPr/>
          <p:nvPr/>
        </p:nvSpPr>
        <p:spPr>
          <a:xfrm rot="5400000">
            <a:off x="9065675" y="2054118"/>
            <a:ext cx="325360" cy="227320"/>
          </a:xfrm>
          <a:prstGeom prst="rightArrow">
            <a:avLst>
              <a:gd name="adj1" fmla="val 50000"/>
              <a:gd name="adj2" fmla="val 50000"/>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3" name="Text Placeholder 4"/>
          <p:cNvSpPr txBox="1"/>
          <p:nvPr/>
        </p:nvSpPr>
        <p:spPr>
          <a:xfrm>
            <a:off x="772082" y="248533"/>
            <a:ext cx="1653859"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整体设计</a:t>
            </a:r>
            <a:endParaRPr dirty="0"/>
          </a:p>
        </p:txBody>
      </p:sp>
      <p:sp>
        <p:nvSpPr>
          <p:cNvPr id="64" name="文本框 8"/>
          <p:cNvSpPr txBox="1"/>
          <p:nvPr/>
        </p:nvSpPr>
        <p:spPr>
          <a:xfrm>
            <a:off x="1146301" y="694932"/>
            <a:ext cx="4991137"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a:t>模型预测</a:t>
            </a:r>
            <a:r>
              <a:rPr lang="en-US" altLang="zh-CN" sz="2200" b="1"/>
              <a:t>—Bias</a:t>
            </a:r>
            <a:r>
              <a:rPr lang="zh-CN" altLang="en-US" sz="2200" b="1"/>
              <a:t>消除</a:t>
            </a:r>
            <a:endParaRPr sz="2200" b="1" dirty="0"/>
          </a:p>
        </p:txBody>
      </p:sp>
      <p:pic>
        <p:nvPicPr>
          <p:cNvPr id="65" name="+.png" descr="+.png"/>
          <p:cNvPicPr>
            <a:picLocks noChangeAspect="1"/>
          </p:cNvPicPr>
          <p:nvPr/>
        </p:nvPicPr>
        <p:blipFill>
          <a:blip r:embed="rId3"/>
          <a:stretch>
            <a:fillRect/>
          </a:stretch>
        </p:blipFill>
        <p:spPr>
          <a:xfrm>
            <a:off x="2254084" y="210237"/>
            <a:ext cx="148149" cy="148149"/>
          </a:xfrm>
          <a:prstGeom prst="rect">
            <a:avLst/>
          </a:prstGeom>
          <a:ln w="3175">
            <a:miter lim="400000"/>
            <a:headEnd/>
            <a:tailEnd/>
          </a:ln>
        </p:spPr>
      </p:pic>
      <p:pic>
        <p:nvPicPr>
          <p:cNvPr id="66" name="+.png" descr="+.png"/>
          <p:cNvPicPr>
            <a:picLocks noChangeAspect="1"/>
          </p:cNvPicPr>
          <p:nvPr/>
        </p:nvPicPr>
        <p:blipFill>
          <a:blip r:embed="rId3"/>
          <a:stretch>
            <a:fillRect/>
          </a:stretch>
        </p:blipFill>
        <p:spPr>
          <a:xfrm>
            <a:off x="552457" y="623622"/>
            <a:ext cx="148149" cy="148149"/>
          </a:xfrm>
          <a:prstGeom prst="rect">
            <a:avLst/>
          </a:prstGeom>
          <a:ln w="3175">
            <a:miter lim="400000"/>
            <a:headEnd/>
            <a:tailEnd/>
          </a:ln>
        </p:spPr>
      </p:pic>
      <p:sp>
        <p:nvSpPr>
          <p:cNvPr id="52" name="矩形 51"/>
          <p:cNvSpPr/>
          <p:nvPr/>
        </p:nvSpPr>
        <p:spPr>
          <a:xfrm>
            <a:off x="1002815" y="4460728"/>
            <a:ext cx="2116145" cy="28481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80613"/>
                </a:solidFill>
                <a:latin typeface="微软雅黑" panose="020B0503020204020204" charset="-122"/>
                <a:ea typeface="微软雅黑" panose="020B0503020204020204" charset="-122"/>
                <a:sym typeface="微软雅黑" panose="020B0503020204020204" charset="-122"/>
              </a:rPr>
              <a:t>图像特征</a:t>
            </a:r>
          </a:p>
        </p:txBody>
      </p:sp>
      <p:sp>
        <p:nvSpPr>
          <p:cNvPr id="53" name="矩形 52"/>
          <p:cNvSpPr/>
          <p:nvPr/>
        </p:nvSpPr>
        <p:spPr>
          <a:xfrm>
            <a:off x="937491" y="4371192"/>
            <a:ext cx="2246877" cy="773113"/>
          </a:xfrm>
          <a:prstGeom prst="rect">
            <a:avLst/>
          </a:prstGeom>
          <a:noFill/>
          <a:ln w="28575" cmpd="sng">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61" name="矩形 60"/>
          <p:cNvSpPr/>
          <p:nvPr/>
        </p:nvSpPr>
        <p:spPr>
          <a:xfrm>
            <a:off x="1002814" y="4785385"/>
            <a:ext cx="2116146" cy="2848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80613"/>
                </a:solidFill>
                <a:latin typeface="微软雅黑" panose="020B0503020204020204" charset="-122"/>
                <a:ea typeface="微软雅黑" panose="020B0503020204020204" charset="-122"/>
                <a:sym typeface="微软雅黑" panose="020B0503020204020204" charset="-122"/>
              </a:rPr>
              <a:t>属性</a:t>
            </a:r>
            <a:r>
              <a:rPr lang="en-US" altLang="zh-CN" sz="1600" b="1" dirty="0">
                <a:solidFill>
                  <a:srgbClr val="080613"/>
                </a:solidFill>
                <a:latin typeface="微软雅黑" panose="020B0503020204020204" charset="-122"/>
                <a:ea typeface="微软雅黑" panose="020B0503020204020204" charset="-122"/>
                <a:sym typeface="微软雅黑" panose="020B0503020204020204" charset="-122"/>
              </a:rPr>
              <a:t>/</a:t>
            </a:r>
            <a:r>
              <a:rPr lang="zh-CN" altLang="en-US" sz="1600" b="1" dirty="0">
                <a:solidFill>
                  <a:srgbClr val="080613"/>
                </a:solidFill>
                <a:latin typeface="微软雅黑" panose="020B0503020204020204" charset="-122"/>
                <a:ea typeface="微软雅黑" panose="020B0503020204020204" charset="-122"/>
                <a:sym typeface="微软雅黑" panose="020B0503020204020204" charset="-122"/>
              </a:rPr>
              <a:t>标题特征</a:t>
            </a:r>
          </a:p>
        </p:txBody>
      </p:sp>
      <p:sp>
        <p:nvSpPr>
          <p:cNvPr id="62" name="矩形 61"/>
          <p:cNvSpPr/>
          <p:nvPr/>
        </p:nvSpPr>
        <p:spPr>
          <a:xfrm>
            <a:off x="1002815" y="5538480"/>
            <a:ext cx="2116145" cy="28481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80613"/>
                </a:solidFill>
                <a:latin typeface="微软雅黑" panose="020B0503020204020204" charset="-122"/>
                <a:ea typeface="微软雅黑" panose="020B0503020204020204" charset="-122"/>
                <a:sym typeface="微软雅黑" panose="020B0503020204020204" charset="-122"/>
              </a:rPr>
              <a:t>平均 图像特征</a:t>
            </a:r>
          </a:p>
        </p:txBody>
      </p:sp>
      <p:sp>
        <p:nvSpPr>
          <p:cNvPr id="67" name="矩形 66"/>
          <p:cNvSpPr/>
          <p:nvPr/>
        </p:nvSpPr>
        <p:spPr>
          <a:xfrm>
            <a:off x="937491" y="5448944"/>
            <a:ext cx="2246877" cy="773113"/>
          </a:xfrm>
          <a:prstGeom prst="rect">
            <a:avLst/>
          </a:prstGeom>
          <a:noFill/>
          <a:ln w="28575" cmpd="sng">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68" name="矩形 67"/>
          <p:cNvSpPr/>
          <p:nvPr/>
        </p:nvSpPr>
        <p:spPr>
          <a:xfrm>
            <a:off x="1002814" y="5863137"/>
            <a:ext cx="2116146" cy="2848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080613"/>
                </a:solidFill>
                <a:latin typeface="微软雅黑" panose="020B0503020204020204" charset="-122"/>
                <a:ea typeface="微软雅黑" panose="020B0503020204020204" charset="-122"/>
                <a:sym typeface="微软雅黑" panose="020B0503020204020204" charset="-122"/>
              </a:rPr>
              <a:t>平均 属性</a:t>
            </a:r>
            <a:r>
              <a:rPr lang="en-US" altLang="zh-CN" sz="1600" b="1" dirty="0">
                <a:solidFill>
                  <a:srgbClr val="080613"/>
                </a:solidFill>
                <a:latin typeface="微软雅黑" panose="020B0503020204020204" charset="-122"/>
                <a:ea typeface="微软雅黑" panose="020B0503020204020204" charset="-122"/>
                <a:sym typeface="微软雅黑" panose="020B0503020204020204" charset="-122"/>
              </a:rPr>
              <a:t>/</a:t>
            </a:r>
            <a:r>
              <a:rPr lang="zh-CN" altLang="en-US" sz="1600" b="1" dirty="0">
                <a:solidFill>
                  <a:srgbClr val="080613"/>
                </a:solidFill>
                <a:latin typeface="微软雅黑" panose="020B0503020204020204" charset="-122"/>
                <a:ea typeface="微软雅黑" panose="020B0503020204020204" charset="-122"/>
                <a:sym typeface="微软雅黑" panose="020B0503020204020204" charset="-122"/>
              </a:rPr>
              <a:t>标题特征</a:t>
            </a:r>
          </a:p>
        </p:txBody>
      </p:sp>
      <p:sp>
        <p:nvSpPr>
          <p:cNvPr id="69" name="矩形: 圆角 68"/>
          <p:cNvSpPr/>
          <p:nvPr/>
        </p:nvSpPr>
        <p:spPr>
          <a:xfrm>
            <a:off x="4058512" y="4201889"/>
            <a:ext cx="1365341" cy="535759"/>
          </a:xfrm>
          <a:prstGeom prst="roundRect">
            <a:avLst/>
          </a:prstGeom>
          <a:solidFill>
            <a:schemeClr val="accent1">
              <a:lumMod val="40000"/>
              <a:lumOff val="60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r>
              <a:rPr lang="zh-CN" altLang="en-US" sz="1600" b="1"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模型</a:t>
            </a:r>
            <a:endParaRPr lang="en-US" altLang="zh-CN" sz="1600" b="1"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indent="0" algn="ctr" defTabSz="412750" rtl="0" fontAlgn="auto" latinLnBrk="0" hangingPunct="0">
              <a:lnSpc>
                <a:spcPct val="100000"/>
              </a:lnSpc>
              <a:spcBef>
                <a:spcPts val="0"/>
              </a:spcBef>
              <a:spcAft>
                <a:spcPts val="0"/>
              </a:spcAft>
              <a:buClrTx/>
              <a:buSzTx/>
              <a:buFontTx/>
              <a:buNone/>
            </a:pPr>
            <a:r>
              <a:rPr lang="en-US" altLang="zh-CN" sz="1600" b="1"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US" altLang="zh-CN" sz="1600" b="1" dirty="0" err="1">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Softmax</a:t>
            </a:r>
            <a:r>
              <a:rPr lang="en-US" altLang="zh-CN" sz="1600" b="1"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p>
        </p:txBody>
      </p:sp>
      <p:cxnSp>
        <p:nvCxnSpPr>
          <p:cNvPr id="71" name="直接箭头连接符 70"/>
          <p:cNvCxnSpPr/>
          <p:nvPr/>
        </p:nvCxnSpPr>
        <p:spPr>
          <a:xfrm flipV="1">
            <a:off x="3393636" y="4460728"/>
            <a:ext cx="605113" cy="324657"/>
          </a:xfrm>
          <a:prstGeom prst="straightConnector1">
            <a:avLst/>
          </a:prstGeom>
          <a:noFill/>
          <a:ln w="76200" cap="flat">
            <a:solidFill>
              <a:schemeClr val="bg1">
                <a:lumMod val="95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72" name="直接箭头连接符 71"/>
          <p:cNvCxnSpPr/>
          <p:nvPr/>
        </p:nvCxnSpPr>
        <p:spPr>
          <a:xfrm>
            <a:off x="3398338" y="5856571"/>
            <a:ext cx="600411" cy="245568"/>
          </a:xfrm>
          <a:prstGeom prst="straightConnector1">
            <a:avLst/>
          </a:prstGeom>
          <a:noFill/>
          <a:ln w="76200" cap="flat">
            <a:solidFill>
              <a:schemeClr val="bg1">
                <a:lumMod val="95000"/>
              </a:schemeClr>
            </a:solidFill>
            <a:prstDash val="solid"/>
            <a:miter lim="400000"/>
            <a:tailEnd type="triangle"/>
          </a:ln>
        </p:spPr>
        <p:style>
          <a:lnRef idx="0">
            <a:srgbClr val="FFFFFF"/>
          </a:lnRef>
          <a:fillRef idx="0">
            <a:srgbClr val="FFFFFF"/>
          </a:fillRef>
          <a:effectRef idx="0">
            <a:srgbClr val="FFFFFF"/>
          </a:effectRef>
          <a:fontRef idx="none"/>
        </p:style>
      </p:cxnSp>
      <p:sp>
        <p:nvSpPr>
          <p:cNvPr id="80" name="矩形: 圆角 79"/>
          <p:cNvSpPr/>
          <p:nvPr/>
        </p:nvSpPr>
        <p:spPr>
          <a:xfrm>
            <a:off x="4064494" y="5868256"/>
            <a:ext cx="1365341" cy="535759"/>
          </a:xfrm>
          <a:prstGeom prst="roundRect">
            <a:avLst/>
          </a:prstGeom>
          <a:solidFill>
            <a:schemeClr val="accent1">
              <a:lumMod val="40000"/>
              <a:lumOff val="60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r>
              <a:rPr lang="zh-CN" altLang="en-US" sz="1600" b="1"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模型</a:t>
            </a:r>
            <a:endParaRPr lang="en-US" altLang="zh-CN" sz="1600" b="1"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indent="0" algn="ctr" defTabSz="412750" rtl="0" fontAlgn="auto" latinLnBrk="0" hangingPunct="0">
              <a:lnSpc>
                <a:spcPct val="100000"/>
              </a:lnSpc>
              <a:spcBef>
                <a:spcPts val="0"/>
              </a:spcBef>
              <a:spcAft>
                <a:spcPts val="0"/>
              </a:spcAft>
              <a:buClrTx/>
              <a:buSzTx/>
              <a:buFontTx/>
              <a:buNone/>
            </a:pPr>
            <a:r>
              <a:rPr lang="en-US" altLang="zh-CN" sz="1600" b="1"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US" altLang="zh-CN" sz="1600" b="1" dirty="0" err="1">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Softmax</a:t>
            </a:r>
            <a:r>
              <a:rPr lang="en-US" altLang="zh-CN" sz="1600" b="1"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p>
        </p:txBody>
      </p:sp>
      <p:cxnSp>
        <p:nvCxnSpPr>
          <p:cNvPr id="81" name="直接箭头连接符 80"/>
          <p:cNvCxnSpPr/>
          <p:nvPr/>
        </p:nvCxnSpPr>
        <p:spPr>
          <a:xfrm>
            <a:off x="5548810" y="4460728"/>
            <a:ext cx="588629" cy="9040"/>
          </a:xfrm>
          <a:prstGeom prst="straightConnector1">
            <a:avLst/>
          </a:prstGeom>
          <a:noFill/>
          <a:ln w="76200" cap="flat">
            <a:solidFill>
              <a:schemeClr val="bg1">
                <a:lumMod val="95000"/>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86" name="直接箭头连接符 85"/>
          <p:cNvCxnSpPr/>
          <p:nvPr/>
        </p:nvCxnSpPr>
        <p:spPr>
          <a:xfrm>
            <a:off x="5548810" y="6093099"/>
            <a:ext cx="588629" cy="9040"/>
          </a:xfrm>
          <a:prstGeom prst="straightConnector1">
            <a:avLst/>
          </a:prstGeom>
          <a:noFill/>
          <a:ln w="76200" cap="flat">
            <a:solidFill>
              <a:schemeClr val="bg1">
                <a:lumMod val="95000"/>
              </a:schemeClr>
            </a:solidFill>
            <a:prstDash val="solid"/>
            <a:miter lim="400000"/>
            <a:tailEnd type="triangle"/>
          </a:ln>
        </p:spPr>
        <p:style>
          <a:lnRef idx="0">
            <a:srgbClr val="FFFFFF"/>
          </a:lnRef>
          <a:fillRef idx="0">
            <a:srgbClr val="FFFFFF"/>
          </a:fillRef>
          <a:effectRef idx="0">
            <a:srgbClr val="FFFFFF"/>
          </a:effectRef>
          <a:fontRef idx="none"/>
        </p:style>
      </p:cxnSp>
      <p:sp>
        <p:nvSpPr>
          <p:cNvPr id="98" name="矩形: 圆角 97"/>
          <p:cNvSpPr/>
          <p:nvPr/>
        </p:nvSpPr>
        <p:spPr>
          <a:xfrm>
            <a:off x="6435557" y="3382095"/>
            <a:ext cx="1448419" cy="1533715"/>
          </a:xfrm>
          <a:prstGeom prst="roundRect">
            <a:avLst>
              <a:gd name="adj" fmla="val 6700"/>
            </a:avLst>
          </a:prstGeom>
          <a:noFill/>
          <a:ln>
            <a:prstDash val="dash"/>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99" name="直接连接符 98"/>
          <p:cNvCxnSpPr/>
          <p:nvPr/>
        </p:nvCxnSpPr>
        <p:spPr>
          <a:xfrm>
            <a:off x="6612576" y="4628049"/>
            <a:ext cx="1094382"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flipV="1">
            <a:off x="6612576" y="3655710"/>
            <a:ext cx="0" cy="97233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101" name="矩形 100"/>
          <p:cNvSpPr/>
          <p:nvPr/>
        </p:nvSpPr>
        <p:spPr>
          <a:xfrm>
            <a:off x="6901822" y="4084633"/>
            <a:ext cx="150296" cy="541999"/>
          </a:xfrm>
          <a:prstGeom prst="rect">
            <a:avLst/>
          </a:prstGeom>
          <a:solidFill>
            <a:schemeClr val="accent3"/>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2" name="矩形 101"/>
          <p:cNvSpPr/>
          <p:nvPr/>
        </p:nvSpPr>
        <p:spPr>
          <a:xfrm>
            <a:off x="7261385" y="4232238"/>
            <a:ext cx="151200" cy="390478"/>
          </a:xfrm>
          <a:prstGeom prst="rect">
            <a:avLst/>
          </a:prstGeom>
          <a:solidFill>
            <a:srgbClr val="00B0F0"/>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3" name="文本框 102"/>
          <p:cNvSpPr txBox="1"/>
          <p:nvPr/>
        </p:nvSpPr>
        <p:spPr>
          <a:xfrm>
            <a:off x="6874544" y="4668064"/>
            <a:ext cx="157094" cy="2667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sp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0</a:t>
            </a:r>
            <a:endParaRPr kumimoji="0" lang="zh-CN" altLang="en-US"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04" name="文本框 103"/>
          <p:cNvSpPr txBox="1"/>
          <p:nvPr/>
        </p:nvSpPr>
        <p:spPr>
          <a:xfrm>
            <a:off x="7265394" y="4668064"/>
            <a:ext cx="157094" cy="2667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sp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1</a:t>
            </a:r>
            <a:endParaRPr kumimoji="0" lang="zh-CN" altLang="en-US"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08" name="矩形: 圆角 107"/>
          <p:cNvSpPr/>
          <p:nvPr/>
        </p:nvSpPr>
        <p:spPr>
          <a:xfrm>
            <a:off x="6461362" y="5184779"/>
            <a:ext cx="1448419" cy="1533715"/>
          </a:xfrm>
          <a:prstGeom prst="roundRect">
            <a:avLst>
              <a:gd name="adj" fmla="val 6700"/>
            </a:avLst>
          </a:prstGeom>
          <a:noFill/>
          <a:ln>
            <a:prstDash val="dash"/>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109" name="直接连接符 108"/>
          <p:cNvCxnSpPr/>
          <p:nvPr/>
        </p:nvCxnSpPr>
        <p:spPr>
          <a:xfrm>
            <a:off x="6714176" y="6437807"/>
            <a:ext cx="1094382"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V="1">
            <a:off x="6714176" y="5465468"/>
            <a:ext cx="0" cy="97233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113" name="文本框 112"/>
          <p:cNvSpPr txBox="1"/>
          <p:nvPr/>
        </p:nvSpPr>
        <p:spPr>
          <a:xfrm>
            <a:off x="6976144" y="6477822"/>
            <a:ext cx="157094" cy="2667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sp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0</a:t>
            </a:r>
            <a:endParaRPr kumimoji="0" lang="zh-CN" altLang="en-US"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14" name="文本框 113"/>
          <p:cNvSpPr txBox="1"/>
          <p:nvPr/>
        </p:nvSpPr>
        <p:spPr>
          <a:xfrm>
            <a:off x="7366995" y="6467662"/>
            <a:ext cx="157094" cy="2667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sp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1</a:t>
            </a:r>
            <a:endParaRPr kumimoji="0" lang="zh-CN" altLang="en-US"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15" name="矩形 114"/>
          <p:cNvSpPr/>
          <p:nvPr/>
        </p:nvSpPr>
        <p:spPr>
          <a:xfrm>
            <a:off x="6972130" y="5695881"/>
            <a:ext cx="151200" cy="741927"/>
          </a:xfrm>
          <a:prstGeom prst="rect">
            <a:avLst/>
          </a:prstGeom>
          <a:solidFill>
            <a:schemeClr val="accent3"/>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defTabSz="412750"/>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7" name="矩形 116"/>
          <p:cNvSpPr/>
          <p:nvPr/>
        </p:nvSpPr>
        <p:spPr>
          <a:xfrm>
            <a:off x="7376802" y="6276600"/>
            <a:ext cx="151200" cy="151913"/>
          </a:xfrm>
          <a:prstGeom prst="rect">
            <a:avLst/>
          </a:prstGeom>
          <a:solidFill>
            <a:srgbClr val="00B0F0"/>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sym typeface="微软雅黑" panose="020B0503020204020204" charset="-122"/>
            </a:endParaRPr>
          </a:p>
        </p:txBody>
      </p:sp>
      <p:grpSp>
        <p:nvGrpSpPr>
          <p:cNvPr id="4" name="组合 3"/>
          <p:cNvGrpSpPr/>
          <p:nvPr/>
        </p:nvGrpSpPr>
        <p:grpSpPr>
          <a:xfrm>
            <a:off x="871935" y="1362199"/>
            <a:ext cx="1698291" cy="1200092"/>
            <a:chOff x="855046" y="1433064"/>
            <a:chExt cx="1698291" cy="1881377"/>
          </a:xfrm>
        </p:grpSpPr>
        <p:sp>
          <p:nvSpPr>
            <p:cNvPr id="118" name="矩形: 圆角 117"/>
            <p:cNvSpPr/>
            <p:nvPr/>
          </p:nvSpPr>
          <p:spPr>
            <a:xfrm>
              <a:off x="855046" y="1449642"/>
              <a:ext cx="1698291" cy="1861808"/>
            </a:xfrm>
            <a:prstGeom prst="roundRect">
              <a:avLst>
                <a:gd name="adj" fmla="val 6051"/>
              </a:avLst>
            </a:prstGeom>
            <a:noFill/>
            <a:ln>
              <a:prstDash val="dash"/>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119" name="直接连接符 118"/>
            <p:cNvCxnSpPr/>
            <p:nvPr/>
          </p:nvCxnSpPr>
          <p:spPr>
            <a:xfrm>
              <a:off x="1210419" y="2896584"/>
              <a:ext cx="1094382"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flipV="1">
              <a:off x="1210419" y="1776063"/>
              <a:ext cx="0" cy="1120521"/>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121" name="矩形 120"/>
            <p:cNvSpPr/>
            <p:nvPr/>
          </p:nvSpPr>
          <p:spPr>
            <a:xfrm>
              <a:off x="1468380" y="2767701"/>
              <a:ext cx="174503" cy="107351"/>
            </a:xfrm>
            <a:prstGeom prst="rect">
              <a:avLst/>
            </a:prstGeom>
            <a:solidFill>
              <a:schemeClr val="accent3"/>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2" name="矩形 121"/>
            <p:cNvSpPr/>
            <p:nvPr/>
          </p:nvSpPr>
          <p:spPr>
            <a:xfrm>
              <a:off x="1859229" y="1966182"/>
              <a:ext cx="174503" cy="907151"/>
            </a:xfrm>
            <a:prstGeom prst="rect">
              <a:avLst/>
            </a:prstGeom>
            <a:solidFill>
              <a:srgbClr val="00B0F0"/>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3" name="文本框 122"/>
            <p:cNvSpPr txBox="1"/>
            <p:nvPr/>
          </p:nvSpPr>
          <p:spPr>
            <a:xfrm>
              <a:off x="1463760" y="2896274"/>
              <a:ext cx="177934" cy="41816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0</a:t>
              </a:r>
              <a:endParaRPr kumimoji="0" lang="zh-CN" altLang="en-US" sz="11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24" name="文本框 123"/>
            <p:cNvSpPr txBox="1"/>
            <p:nvPr/>
          </p:nvSpPr>
          <p:spPr>
            <a:xfrm>
              <a:off x="1872476" y="2936381"/>
              <a:ext cx="171522"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1</a:t>
              </a:r>
              <a:endParaRPr kumimoji="0" lang="zh-CN" altLang="en-US"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25" name="文本框 124"/>
            <p:cNvSpPr txBox="1"/>
            <p:nvPr/>
          </p:nvSpPr>
          <p:spPr>
            <a:xfrm>
              <a:off x="1708566" y="1433064"/>
              <a:ext cx="51360" cy="35907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5E5E5E"/>
                </a:solidFill>
                <a:effectLst/>
                <a:uLnTx/>
                <a:uFillTx/>
                <a:latin typeface="微软雅黑" panose="020B0503020204020204" charset="-122"/>
                <a:sym typeface="微软雅黑" panose="020B0503020204020204" charset="-122"/>
              </a:endParaRPr>
            </a:p>
          </p:txBody>
        </p:sp>
        <p:sp>
          <p:nvSpPr>
            <p:cNvPr id="126" name="文本框 125"/>
            <p:cNvSpPr txBox="1"/>
            <p:nvPr/>
          </p:nvSpPr>
          <p:spPr>
            <a:xfrm>
              <a:off x="1578073" y="1538710"/>
              <a:ext cx="359073" cy="235962"/>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图文</a:t>
              </a:r>
            </a:p>
          </p:txBody>
        </p:sp>
      </p:grpSp>
      <p:sp>
        <p:nvSpPr>
          <p:cNvPr id="127" name="矩形: 圆角 126"/>
          <p:cNvSpPr/>
          <p:nvPr/>
        </p:nvSpPr>
        <p:spPr>
          <a:xfrm>
            <a:off x="871935" y="2791502"/>
            <a:ext cx="1657506" cy="1275051"/>
          </a:xfrm>
          <a:prstGeom prst="roundRect">
            <a:avLst>
              <a:gd name="adj" fmla="val 6609"/>
            </a:avLst>
          </a:prstGeom>
          <a:noFill/>
          <a:ln>
            <a:prstDash val="dash"/>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128" name="直接连接符 127"/>
          <p:cNvCxnSpPr/>
          <p:nvPr/>
        </p:nvCxnSpPr>
        <p:spPr>
          <a:xfrm>
            <a:off x="1244652" y="3780116"/>
            <a:ext cx="1094382"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29" name="直接连接符 128"/>
          <p:cNvCxnSpPr/>
          <p:nvPr/>
        </p:nvCxnSpPr>
        <p:spPr>
          <a:xfrm flipV="1">
            <a:off x="1244652" y="3075327"/>
            <a:ext cx="0" cy="70478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131" name="矩形 130"/>
          <p:cNvSpPr/>
          <p:nvPr/>
        </p:nvSpPr>
        <p:spPr>
          <a:xfrm>
            <a:off x="1893462" y="3102299"/>
            <a:ext cx="190839" cy="666843"/>
          </a:xfrm>
          <a:prstGeom prst="rect">
            <a:avLst/>
          </a:prstGeom>
          <a:solidFill>
            <a:srgbClr val="00B0F0"/>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4" name="文本框 133"/>
          <p:cNvSpPr txBox="1"/>
          <p:nvPr/>
        </p:nvSpPr>
        <p:spPr>
          <a:xfrm>
            <a:off x="1823821" y="2816720"/>
            <a:ext cx="51360" cy="225851"/>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5E5E5E"/>
              </a:solidFill>
              <a:effectLst/>
              <a:uLnTx/>
              <a:uFillTx/>
              <a:latin typeface="微软雅黑" panose="020B0503020204020204" charset="-122"/>
              <a:sym typeface="微软雅黑" panose="020B0503020204020204" charset="-122"/>
            </a:endParaRPr>
          </a:p>
        </p:txBody>
      </p:sp>
      <p:sp>
        <p:nvSpPr>
          <p:cNvPr id="135" name="文本框 134"/>
          <p:cNvSpPr txBox="1"/>
          <p:nvPr/>
        </p:nvSpPr>
        <p:spPr>
          <a:xfrm>
            <a:off x="1090719" y="2839622"/>
            <a:ext cx="1282403" cy="148416"/>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关键属性（领型）</a:t>
            </a:r>
          </a:p>
        </p:txBody>
      </p:sp>
      <p:sp>
        <p:nvSpPr>
          <p:cNvPr id="137" name="文本框 136"/>
          <p:cNvSpPr txBox="1"/>
          <p:nvPr/>
        </p:nvSpPr>
        <p:spPr>
          <a:xfrm>
            <a:off x="1510875" y="3826576"/>
            <a:ext cx="177934" cy="18713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0</a:t>
            </a:r>
            <a:endParaRPr kumimoji="0" lang="zh-CN" altLang="en-US" sz="11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38" name="文本框 137"/>
          <p:cNvSpPr txBox="1"/>
          <p:nvPr/>
        </p:nvSpPr>
        <p:spPr>
          <a:xfrm>
            <a:off x="1909824" y="3826576"/>
            <a:ext cx="171522" cy="18713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1</a:t>
            </a:r>
            <a:endParaRPr kumimoji="0" lang="zh-CN" altLang="en-US"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cxnSp>
        <p:nvCxnSpPr>
          <p:cNvPr id="149" name="直接箭头连接符 148"/>
          <p:cNvCxnSpPr/>
          <p:nvPr/>
        </p:nvCxnSpPr>
        <p:spPr>
          <a:xfrm>
            <a:off x="8187421" y="5093838"/>
            <a:ext cx="1109036" cy="0"/>
          </a:xfrm>
          <a:prstGeom prst="straightConnector1">
            <a:avLst/>
          </a:prstGeom>
          <a:noFill/>
          <a:ln w="76200" cap="flat">
            <a:solidFill>
              <a:schemeClr val="bg1">
                <a:lumMod val="95000"/>
              </a:schemeClr>
            </a:solidFill>
            <a:prstDash val="solid"/>
            <a:miter lim="400000"/>
            <a:tailEnd type="triangle"/>
          </a:ln>
        </p:spPr>
        <p:style>
          <a:lnRef idx="0">
            <a:srgbClr val="FFFFFF"/>
          </a:lnRef>
          <a:fillRef idx="0">
            <a:srgbClr val="FFFFFF"/>
          </a:fillRef>
          <a:effectRef idx="0">
            <a:srgbClr val="FFFFFF"/>
          </a:effectRef>
          <a:fontRef idx="none"/>
        </p:style>
      </p:cxnSp>
      <p:sp>
        <p:nvSpPr>
          <p:cNvPr id="152" name="文本框 151"/>
          <p:cNvSpPr txBox="1"/>
          <p:nvPr/>
        </p:nvSpPr>
        <p:spPr>
          <a:xfrm>
            <a:off x="8030487" y="4493670"/>
            <a:ext cx="1265970" cy="523220"/>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sz="1400" b="1" i="0" dirty="0">
                <a:solidFill>
                  <a:schemeClr val="bg1"/>
                </a:solidFill>
                <a:effectLst/>
                <a:latin typeface="微软雅黑" panose="020B0503020204020204" charset="-122"/>
                <a:ea typeface="微软雅黑" panose="020B0503020204020204" charset="-122"/>
                <a:sym typeface="微软雅黑" panose="020B0503020204020204" charset="-122"/>
              </a:rPr>
              <a:t>Subtraction</a:t>
            </a:r>
          </a:p>
          <a:p>
            <a:r>
              <a:rPr lang="en-US" altLang="zh-CN" sz="1400" b="1" i="0" dirty="0">
                <a:solidFill>
                  <a:schemeClr val="bg1"/>
                </a:solidFill>
                <a:effectLst/>
                <a:latin typeface="微软雅黑" panose="020B0503020204020204" charset="-122"/>
                <a:ea typeface="微软雅黑" panose="020B0503020204020204" charset="-122"/>
                <a:sym typeface="微软雅黑" panose="020B0503020204020204" charset="-122"/>
              </a:rPr>
              <a:t>operation</a:t>
            </a:r>
            <a:endParaRPr lang="zh-CN" altLang="en-US" sz="14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54" name="文本框 153"/>
          <p:cNvSpPr txBox="1"/>
          <p:nvPr/>
        </p:nvSpPr>
        <p:spPr>
          <a:xfrm>
            <a:off x="6559930" y="3420329"/>
            <a:ext cx="1280800" cy="22057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sp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1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sym typeface="微软雅黑" panose="020B0503020204020204" charset="-122"/>
              </a:rPr>
              <a:t>Biased Prediction</a:t>
            </a:r>
            <a:endParaRPr kumimoji="0" lang="zh-CN" altLang="en-US" sz="11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55" name="文本框 154"/>
          <p:cNvSpPr txBox="1"/>
          <p:nvPr/>
        </p:nvSpPr>
        <p:spPr>
          <a:xfrm>
            <a:off x="7017574" y="5270182"/>
            <a:ext cx="339838" cy="22057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sp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100" b="1" i="0" u="none" strike="noStrike" kern="0" cap="none" spc="0" normalizeH="0" baseline="0" noProof="0" dirty="0">
                <a:ln>
                  <a:noFill/>
                </a:ln>
                <a:solidFill>
                  <a:srgbClr val="FF9300"/>
                </a:solidFill>
                <a:effectLst/>
                <a:uLnTx/>
                <a:uFillTx/>
                <a:latin typeface="微软雅黑" panose="020B0503020204020204" charset="-122"/>
                <a:ea typeface="微软雅黑" panose="020B0503020204020204" charset="-122"/>
                <a:sym typeface="微软雅黑" panose="020B0503020204020204" charset="-122"/>
              </a:rPr>
              <a:t>Bias</a:t>
            </a:r>
            <a:endParaRPr kumimoji="0" lang="zh-CN" altLang="en-US" sz="1100" b="1" i="0" u="none" strike="noStrike" kern="0" cap="none" spc="0" normalizeH="0" baseline="0" noProof="0" dirty="0">
              <a:ln>
                <a:noFill/>
              </a:ln>
              <a:solidFill>
                <a:srgbClr val="FF9300"/>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56" name="矩形: 圆角 155"/>
          <p:cNvSpPr/>
          <p:nvPr/>
        </p:nvSpPr>
        <p:spPr>
          <a:xfrm>
            <a:off x="9438403" y="4148952"/>
            <a:ext cx="1781491" cy="1763154"/>
          </a:xfrm>
          <a:prstGeom prst="roundRect">
            <a:avLst>
              <a:gd name="adj" fmla="val 6700"/>
            </a:avLst>
          </a:prstGeom>
          <a:noFill/>
          <a:ln>
            <a:prstDash val="dash"/>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157" name="直接连接符 156"/>
          <p:cNvCxnSpPr/>
          <p:nvPr/>
        </p:nvCxnSpPr>
        <p:spPr>
          <a:xfrm>
            <a:off x="9760667" y="5401980"/>
            <a:ext cx="1094382"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58" name="直接连接符 157"/>
          <p:cNvCxnSpPr/>
          <p:nvPr/>
        </p:nvCxnSpPr>
        <p:spPr>
          <a:xfrm flipV="1">
            <a:off x="9760667" y="4429641"/>
            <a:ext cx="0" cy="126624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159" name="文本框 158"/>
          <p:cNvSpPr txBox="1"/>
          <p:nvPr/>
        </p:nvSpPr>
        <p:spPr>
          <a:xfrm>
            <a:off x="10025841" y="5645244"/>
            <a:ext cx="144319" cy="2667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0</a:t>
            </a:r>
            <a:endParaRPr kumimoji="0" lang="zh-CN" altLang="en-US" sz="11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60" name="文本框 159"/>
          <p:cNvSpPr txBox="1"/>
          <p:nvPr/>
        </p:nvSpPr>
        <p:spPr>
          <a:xfrm>
            <a:off x="10409328" y="5654661"/>
            <a:ext cx="157094" cy="2667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sp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1</a:t>
            </a:r>
            <a:endParaRPr kumimoji="0" lang="zh-CN" altLang="en-US"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61" name="矩形 160"/>
          <p:cNvSpPr/>
          <p:nvPr/>
        </p:nvSpPr>
        <p:spPr>
          <a:xfrm flipV="1">
            <a:off x="10018624" y="5421031"/>
            <a:ext cx="151200" cy="233967"/>
          </a:xfrm>
          <a:prstGeom prst="rect">
            <a:avLst/>
          </a:prstGeom>
          <a:solidFill>
            <a:schemeClr val="accent3"/>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defTabSz="412750"/>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2" name="矩形 161"/>
          <p:cNvSpPr/>
          <p:nvPr/>
        </p:nvSpPr>
        <p:spPr>
          <a:xfrm>
            <a:off x="10396844" y="5108080"/>
            <a:ext cx="151200" cy="284605"/>
          </a:xfrm>
          <a:prstGeom prst="rect">
            <a:avLst/>
          </a:prstGeom>
          <a:solidFill>
            <a:srgbClr val="00B0F0"/>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sym typeface="微软雅黑" panose="020B0503020204020204" charset="-122"/>
            </a:endParaRPr>
          </a:p>
        </p:txBody>
      </p:sp>
      <p:sp>
        <p:nvSpPr>
          <p:cNvPr id="168" name="文本框 167"/>
          <p:cNvSpPr txBox="1"/>
          <p:nvPr/>
        </p:nvSpPr>
        <p:spPr>
          <a:xfrm>
            <a:off x="9480618" y="4149174"/>
            <a:ext cx="1767862" cy="278303"/>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lang="en-US" altLang="zh-CN" b="1" dirty="0">
                <a:solidFill>
                  <a:schemeClr val="accent3">
                    <a:lumMod val="60000"/>
                    <a:lumOff val="40000"/>
                  </a:schemeClr>
                </a:solidFill>
                <a:latin typeface="微软雅黑" panose="020B0503020204020204" charset="-122"/>
                <a:ea typeface="微软雅黑" panose="020B0503020204020204" charset="-122"/>
                <a:sym typeface="微软雅黑" panose="020B0503020204020204" charset="-122"/>
              </a:rPr>
              <a:t>Unbiased</a:t>
            </a:r>
            <a:r>
              <a:rPr kumimoji="0" lang="en-US" altLang="zh-CN" sz="1200" b="1" i="0" u="none" strike="noStrike" kern="0" cap="none" spc="0" normalizeH="0" baseline="0" noProof="0" dirty="0">
                <a:ln>
                  <a:noFill/>
                </a:ln>
                <a:solidFill>
                  <a:schemeClr val="accent3">
                    <a:lumMod val="60000"/>
                    <a:lumOff val="40000"/>
                  </a:schemeClr>
                </a:solidFill>
                <a:effectLst/>
                <a:uLnTx/>
                <a:uFillTx/>
                <a:latin typeface="微软雅黑" panose="020B0503020204020204" charset="-122"/>
                <a:ea typeface="微软雅黑" panose="020B0503020204020204" charset="-122"/>
                <a:sym typeface="微软雅黑" panose="020B0503020204020204" charset="-122"/>
              </a:rPr>
              <a:t> Prediction</a:t>
            </a:r>
            <a:endParaRPr kumimoji="0" lang="zh-CN" altLang="en-US" sz="1200" b="1" i="0" u="none" strike="noStrike" kern="0" cap="none" spc="0" normalizeH="0" baseline="0" noProof="0" dirty="0">
              <a:ln>
                <a:noFill/>
              </a:ln>
              <a:solidFill>
                <a:schemeClr val="accent3">
                  <a:lumMod val="60000"/>
                  <a:lumOff val="40000"/>
                </a:schemeClr>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69" name="矩形: 圆角 168"/>
          <p:cNvSpPr/>
          <p:nvPr/>
        </p:nvSpPr>
        <p:spPr>
          <a:xfrm>
            <a:off x="7390446" y="1407901"/>
            <a:ext cx="975361" cy="523264"/>
          </a:xfrm>
          <a:prstGeom prst="roundRect">
            <a:avLst/>
          </a:prstGeom>
          <a:solidFill>
            <a:schemeClr val="accent1">
              <a:lumMod val="40000"/>
              <a:lumOff val="60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defTabSz="412750"/>
            <a:r>
              <a:rPr lang="zh-CN" altLang="en-US" sz="1600" b="1">
                <a:solidFill>
                  <a:srgbClr val="080613"/>
                </a:solidFill>
                <a:latin typeface="微软雅黑" panose="020B0503020204020204" charset="-122"/>
                <a:ea typeface="微软雅黑" panose="020B0503020204020204" charset="-122"/>
                <a:sym typeface="微软雅黑" panose="020B0503020204020204" charset="-122"/>
              </a:rPr>
              <a:t>不平衡</a:t>
            </a:r>
            <a:endParaRPr lang="en-US" altLang="zh-CN" sz="1600" b="1" dirty="0">
              <a:solidFill>
                <a:srgbClr val="080613"/>
              </a:solidFill>
              <a:latin typeface="微软雅黑" panose="020B0503020204020204" charset="-122"/>
              <a:ea typeface="微软雅黑" panose="020B0503020204020204" charset="-122"/>
              <a:sym typeface="微软雅黑" panose="020B0503020204020204" charset="-122"/>
            </a:endParaRPr>
          </a:p>
          <a:p>
            <a:pPr defTabSz="412750"/>
            <a:r>
              <a:rPr lang="zh-CN" altLang="en-US" sz="1600" b="1" dirty="0">
                <a:solidFill>
                  <a:srgbClr val="080613"/>
                </a:solidFill>
                <a:latin typeface="微软雅黑" panose="020B0503020204020204" charset="-122"/>
                <a:ea typeface="微软雅黑" panose="020B0503020204020204" charset="-122"/>
                <a:sym typeface="微软雅黑" panose="020B0503020204020204" charset="-122"/>
              </a:rPr>
              <a:t>数据</a:t>
            </a:r>
          </a:p>
        </p:txBody>
      </p:sp>
      <p:sp>
        <p:nvSpPr>
          <p:cNvPr id="170" name="箭头: 右 169"/>
          <p:cNvSpPr/>
          <p:nvPr/>
        </p:nvSpPr>
        <p:spPr>
          <a:xfrm>
            <a:off x="8445524" y="2450928"/>
            <a:ext cx="1315143" cy="225659"/>
          </a:xfrm>
          <a:prstGeom prst="right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1" name="文本框 170"/>
          <p:cNvSpPr txBox="1"/>
          <p:nvPr/>
        </p:nvSpPr>
        <p:spPr>
          <a:xfrm>
            <a:off x="5106675" y="372231"/>
            <a:ext cx="4196427" cy="363220"/>
          </a:xfrm>
          <a:prstGeom prst="roundRect">
            <a:avLst/>
          </a:prstGeom>
          <a:solidFill>
            <a:schemeClr val="accent1">
              <a:lumMod val="20000"/>
              <a:lumOff val="80000"/>
            </a:schemeClr>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zh-CN" altLang="en-US" sz="1800" b="1" dirty="0">
                <a:solidFill>
                  <a:srgbClr val="080613"/>
                </a:solidFill>
                <a:latin typeface="微软雅黑" panose="020B0503020204020204" charset="-122"/>
                <a:ea typeface="微软雅黑" panose="020B0503020204020204" charset="-122"/>
                <a:sym typeface="微软雅黑" panose="020B0503020204020204" charset="-122"/>
              </a:rPr>
              <a:t>基于二分类模型的图文匹配任务</a:t>
            </a:r>
            <a:endParaRPr kumimoji="0" lang="zh-CN" altLang="en-US" sz="1800" b="1" i="0" u="none" strike="noStrike" cap="none" spc="0" normalizeH="0" baseline="0" dirty="0">
              <a:ln>
                <a:noFill/>
              </a:ln>
              <a:solidFill>
                <a:srgbClr val="080613"/>
              </a:solidFill>
              <a:effectLst/>
              <a:uFillTx/>
              <a:latin typeface="微软雅黑" panose="020B0503020204020204" charset="-122"/>
              <a:ea typeface="微软雅黑" panose="020B0503020204020204" charset="-122"/>
              <a:sym typeface="微软雅黑" panose="020B0503020204020204" charset="-122"/>
            </a:endParaRPr>
          </a:p>
        </p:txBody>
      </p:sp>
      <p:cxnSp>
        <p:nvCxnSpPr>
          <p:cNvPr id="28" name="直接箭头连接符 27"/>
          <p:cNvCxnSpPr/>
          <p:nvPr/>
        </p:nvCxnSpPr>
        <p:spPr>
          <a:xfrm>
            <a:off x="2741018" y="2757037"/>
            <a:ext cx="955174" cy="0"/>
          </a:xfrm>
          <a:prstGeom prst="straightConnector1">
            <a:avLst/>
          </a:prstGeom>
          <a:noFill/>
          <a:ln w="76200" cap="flat">
            <a:solidFill>
              <a:schemeClr val="bg1">
                <a:lumMod val="95000"/>
              </a:schemeClr>
            </a:solidFill>
            <a:prstDash val="solid"/>
            <a:miter lim="400000"/>
            <a:tailEnd type="triangle"/>
          </a:ln>
        </p:spPr>
        <p:style>
          <a:lnRef idx="0">
            <a:srgbClr val="FFFFFF"/>
          </a:lnRef>
          <a:fillRef idx="0">
            <a:srgbClr val="FFFFFF"/>
          </a:fillRef>
          <a:effectRef idx="0">
            <a:srgbClr val="FFFFFF"/>
          </a:effectRef>
          <a:fontRef idx="none"/>
        </p:style>
      </p:cxnSp>
      <p:grpSp>
        <p:nvGrpSpPr>
          <p:cNvPr id="29" name="组合 28"/>
          <p:cNvGrpSpPr/>
          <p:nvPr/>
        </p:nvGrpSpPr>
        <p:grpSpPr>
          <a:xfrm>
            <a:off x="3882654" y="1362199"/>
            <a:ext cx="1698291" cy="1198184"/>
            <a:chOff x="855046" y="1433064"/>
            <a:chExt cx="1698291" cy="1878386"/>
          </a:xfrm>
        </p:grpSpPr>
        <p:sp>
          <p:nvSpPr>
            <p:cNvPr id="30" name="矩形: 圆角 29"/>
            <p:cNvSpPr/>
            <p:nvPr/>
          </p:nvSpPr>
          <p:spPr>
            <a:xfrm>
              <a:off x="855046" y="1449642"/>
              <a:ext cx="1698291" cy="1861808"/>
            </a:xfrm>
            <a:prstGeom prst="roundRect">
              <a:avLst>
                <a:gd name="adj" fmla="val 6051"/>
              </a:avLst>
            </a:prstGeom>
            <a:noFill/>
            <a:ln>
              <a:prstDash val="dash"/>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31" name="直接连接符 30"/>
            <p:cNvCxnSpPr/>
            <p:nvPr/>
          </p:nvCxnSpPr>
          <p:spPr>
            <a:xfrm>
              <a:off x="1210419" y="2896584"/>
              <a:ext cx="1094382"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flipV="1">
              <a:off x="1210419" y="1776063"/>
              <a:ext cx="0" cy="1120521"/>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35" name="矩形 34"/>
            <p:cNvSpPr/>
            <p:nvPr/>
          </p:nvSpPr>
          <p:spPr>
            <a:xfrm>
              <a:off x="1468380" y="2165970"/>
              <a:ext cx="174503" cy="701118"/>
            </a:xfrm>
            <a:prstGeom prst="rect">
              <a:avLst/>
            </a:prstGeom>
            <a:solidFill>
              <a:schemeClr val="accent3"/>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6" name="矩形 35"/>
            <p:cNvSpPr/>
            <p:nvPr/>
          </p:nvSpPr>
          <p:spPr>
            <a:xfrm>
              <a:off x="1859229" y="2350756"/>
              <a:ext cx="174503" cy="522577"/>
            </a:xfrm>
            <a:prstGeom prst="rect">
              <a:avLst/>
            </a:prstGeom>
            <a:solidFill>
              <a:srgbClr val="00B0F0"/>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7" name="文本框 36"/>
            <p:cNvSpPr txBox="1"/>
            <p:nvPr/>
          </p:nvSpPr>
          <p:spPr>
            <a:xfrm>
              <a:off x="1468380" y="2955259"/>
              <a:ext cx="177934"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0</a:t>
              </a:r>
              <a:endParaRPr kumimoji="0" lang="zh-CN" altLang="en-US" sz="11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38" name="文本框 37"/>
            <p:cNvSpPr txBox="1"/>
            <p:nvPr/>
          </p:nvSpPr>
          <p:spPr>
            <a:xfrm>
              <a:off x="1862210" y="2946992"/>
              <a:ext cx="171522"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1</a:t>
              </a:r>
              <a:endParaRPr kumimoji="0" lang="zh-CN" altLang="en-US"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39" name="文本框 38"/>
            <p:cNvSpPr txBox="1"/>
            <p:nvPr/>
          </p:nvSpPr>
          <p:spPr>
            <a:xfrm>
              <a:off x="1708566" y="1433064"/>
              <a:ext cx="51360" cy="35907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5E5E5E"/>
                </a:solidFill>
                <a:effectLst/>
                <a:uLnTx/>
                <a:uFillTx/>
                <a:latin typeface="微软雅黑" panose="020B0503020204020204" charset="-122"/>
                <a:sym typeface="微软雅黑" panose="020B0503020204020204" charset="-122"/>
              </a:endParaRPr>
            </a:p>
          </p:txBody>
        </p:sp>
        <p:sp>
          <p:nvSpPr>
            <p:cNvPr id="40" name="文本框 39"/>
            <p:cNvSpPr txBox="1"/>
            <p:nvPr/>
          </p:nvSpPr>
          <p:spPr>
            <a:xfrm>
              <a:off x="1578073" y="1538710"/>
              <a:ext cx="359073" cy="235962"/>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图文</a:t>
              </a:r>
            </a:p>
          </p:txBody>
        </p:sp>
      </p:grpSp>
      <p:sp>
        <p:nvSpPr>
          <p:cNvPr id="42" name="矩形: 圆角 41"/>
          <p:cNvSpPr/>
          <p:nvPr/>
        </p:nvSpPr>
        <p:spPr>
          <a:xfrm>
            <a:off x="3882654" y="2791501"/>
            <a:ext cx="1657506" cy="1275051"/>
          </a:xfrm>
          <a:prstGeom prst="roundRect">
            <a:avLst>
              <a:gd name="adj" fmla="val 6609"/>
            </a:avLst>
          </a:prstGeom>
          <a:noFill/>
          <a:ln>
            <a:prstDash val="dash"/>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43" name="直接连接符 42"/>
          <p:cNvCxnSpPr/>
          <p:nvPr/>
        </p:nvCxnSpPr>
        <p:spPr>
          <a:xfrm>
            <a:off x="4255371" y="3780116"/>
            <a:ext cx="1094382"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flipV="1">
            <a:off x="4255371" y="3075327"/>
            <a:ext cx="0" cy="70478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48" name="矩形 47"/>
          <p:cNvSpPr/>
          <p:nvPr/>
        </p:nvSpPr>
        <p:spPr>
          <a:xfrm>
            <a:off x="4513332" y="3545207"/>
            <a:ext cx="177930" cy="220008"/>
          </a:xfrm>
          <a:prstGeom prst="rect">
            <a:avLst/>
          </a:prstGeom>
          <a:solidFill>
            <a:schemeClr val="accent3"/>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9" name="矩形 48"/>
          <p:cNvSpPr/>
          <p:nvPr/>
        </p:nvSpPr>
        <p:spPr>
          <a:xfrm>
            <a:off x="4904181" y="3171650"/>
            <a:ext cx="190839" cy="597492"/>
          </a:xfrm>
          <a:prstGeom prst="rect">
            <a:avLst/>
          </a:prstGeom>
          <a:solidFill>
            <a:srgbClr val="00B0F0"/>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 name="文本框 49"/>
          <p:cNvSpPr txBox="1"/>
          <p:nvPr/>
        </p:nvSpPr>
        <p:spPr>
          <a:xfrm>
            <a:off x="4834540" y="2816720"/>
            <a:ext cx="51360" cy="225851"/>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5E5E5E"/>
              </a:solidFill>
              <a:effectLst/>
              <a:uLnTx/>
              <a:uFillTx/>
              <a:latin typeface="微软雅黑" panose="020B0503020204020204" charset="-122"/>
              <a:sym typeface="微软雅黑" panose="020B0503020204020204" charset="-122"/>
            </a:endParaRPr>
          </a:p>
        </p:txBody>
      </p:sp>
      <p:sp>
        <p:nvSpPr>
          <p:cNvPr id="51" name="文本框 50"/>
          <p:cNvSpPr txBox="1"/>
          <p:nvPr/>
        </p:nvSpPr>
        <p:spPr>
          <a:xfrm>
            <a:off x="4101438" y="2839622"/>
            <a:ext cx="1282403" cy="148416"/>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关键属性（领型）</a:t>
            </a:r>
          </a:p>
        </p:txBody>
      </p:sp>
      <p:sp>
        <p:nvSpPr>
          <p:cNvPr id="54" name="文本框 53"/>
          <p:cNvSpPr txBox="1"/>
          <p:nvPr/>
        </p:nvSpPr>
        <p:spPr>
          <a:xfrm>
            <a:off x="4513332" y="3829931"/>
            <a:ext cx="177934" cy="18713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0</a:t>
            </a:r>
            <a:endParaRPr kumimoji="0" lang="zh-CN" altLang="en-US" sz="11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55" name="文本框 54"/>
          <p:cNvSpPr txBox="1"/>
          <p:nvPr/>
        </p:nvSpPr>
        <p:spPr>
          <a:xfrm>
            <a:off x="4912281" y="3826576"/>
            <a:ext cx="171522" cy="18713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1</a:t>
            </a:r>
            <a:endParaRPr kumimoji="0" lang="zh-CN" altLang="en-US"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57" name="文本框 56"/>
          <p:cNvSpPr txBox="1"/>
          <p:nvPr/>
        </p:nvSpPr>
        <p:spPr>
          <a:xfrm>
            <a:off x="2553876" y="2363794"/>
            <a:ext cx="1265970" cy="307777"/>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sz="1400" b="1">
                <a:solidFill>
                  <a:schemeClr val="bg1"/>
                </a:solidFill>
                <a:latin typeface="微软雅黑" panose="020B0503020204020204" charset="-122"/>
                <a:ea typeface="微软雅黑" panose="020B0503020204020204" charset="-122"/>
                <a:sym typeface="微软雅黑" panose="020B0503020204020204" charset="-122"/>
              </a:rPr>
              <a:t>resample</a:t>
            </a:r>
            <a:endParaRPr lang="zh-CN" altLang="en-US" sz="14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3" name="文本框 2">
            <a:extLst>
              <a:ext uri="{FF2B5EF4-FFF2-40B4-BE49-F238E27FC236}">
                <a16:creationId xmlns:a16="http://schemas.microsoft.com/office/drawing/2014/main" id="{055AEE2A-D45E-6C44-A7BF-2DE6BDAD1B26}"/>
              </a:ext>
            </a:extLst>
          </p:cNvPr>
          <p:cNvSpPr txBox="1"/>
          <p:nvPr/>
        </p:nvSpPr>
        <p:spPr>
          <a:xfrm>
            <a:off x="3780948" y="631633"/>
            <a:ext cx="1767862" cy="577850"/>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400" b="1">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a:t>
            </a:r>
            <a:r>
              <a:rPr lang="zh-CN" altLang="en-US" sz="2400" b="1">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 </a:t>
            </a:r>
            <a:r>
              <a:rPr lang="en-US" altLang="zh-CN" sz="2400" b="1">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4 ‰)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4" name="文本框 33"/>
          <p:cNvSpPr txBox="1"/>
          <p:nvPr/>
        </p:nvSpPr>
        <p:spPr>
          <a:xfrm>
            <a:off x="6059918" y="5318538"/>
            <a:ext cx="2941669" cy="3581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spAutoFit/>
          </a:bodyPr>
          <a:lstStyle/>
          <a:p>
            <a:pPr marL="0" marR="0" indent="0" defTabSz="1218565"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dirty="0">
                <a:ln>
                  <a:noFill/>
                </a:ln>
                <a:solidFill>
                  <a:schemeClr val="bg1"/>
                </a:solidFill>
                <a:effectLst/>
                <a:uFillTx/>
                <a:latin typeface="Times New Roman" panose="02020603050405020304" pitchFamily="18" charset="0"/>
                <a:ea typeface="微软雅黑" panose="020B0503020204020204" charset="-122"/>
                <a:cs typeface="Times New Roman" panose="02020603050405020304" pitchFamily="18" charset="0"/>
                <a:sym typeface="+mn-ea"/>
              </a:rPr>
              <a:t>测试时增强</a:t>
            </a:r>
            <a:r>
              <a:rPr kumimoji="0" lang="en-US" altLang="zh-CN" sz="2000" b="1" i="0" u="none" strike="noStrike" cap="none" spc="0" normalizeH="0" baseline="0" dirty="0">
                <a:ln>
                  <a:noFill/>
                </a:ln>
                <a:solidFill>
                  <a:schemeClr val="bg1"/>
                </a:solidFill>
                <a:effectLst/>
                <a:uFillTx/>
                <a:latin typeface="Times New Roman" panose="02020603050405020304" pitchFamily="18" charset="0"/>
                <a:ea typeface="微软雅黑" panose="020B0503020204020204" charset="-122"/>
                <a:cs typeface="Times New Roman" panose="02020603050405020304" pitchFamily="18" charset="0"/>
                <a:sym typeface="+mn-ea"/>
              </a:rPr>
              <a:t>(TTA)</a:t>
            </a:r>
          </a:p>
        </p:txBody>
      </p:sp>
      <p:sp>
        <p:nvSpPr>
          <p:cNvPr id="6" name="Text Placeholder 4"/>
          <p:cNvSpPr txBox="1"/>
          <p:nvPr/>
        </p:nvSpPr>
        <p:spPr>
          <a:xfrm>
            <a:off x="772082" y="248533"/>
            <a:ext cx="5087124" cy="484457"/>
          </a:xfrm>
          <a:prstGeom prst="rect">
            <a:avLst/>
          </a:prstGeom>
          <a:ln w="3175">
            <a:miter lim="400000"/>
          </a:ln>
        </p:spPr>
        <p:txBody>
          <a:bodyPr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整体设计</a:t>
            </a:r>
            <a:endParaRPr dirty="0"/>
          </a:p>
        </p:txBody>
      </p:sp>
      <p:sp>
        <p:nvSpPr>
          <p:cNvPr id="7" name="文本框 8"/>
          <p:cNvSpPr txBox="1"/>
          <p:nvPr/>
        </p:nvSpPr>
        <p:spPr>
          <a:xfrm>
            <a:off x="1146302" y="694932"/>
            <a:ext cx="2975596"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模型预测</a:t>
            </a:r>
            <a:r>
              <a:rPr lang="en-US" altLang="zh-CN" sz="2200" b="1" dirty="0"/>
              <a:t>—TTA</a:t>
            </a:r>
            <a:endParaRPr sz="2200" b="1" dirty="0"/>
          </a:p>
        </p:txBody>
      </p:sp>
      <p:pic>
        <p:nvPicPr>
          <p:cNvPr id="8" name="+.png" descr="+.png"/>
          <p:cNvPicPr>
            <a:picLocks noChangeAspect="1"/>
          </p:cNvPicPr>
          <p:nvPr/>
        </p:nvPicPr>
        <p:blipFill>
          <a:blip r:embed="rId4"/>
          <a:stretch>
            <a:fillRect/>
          </a:stretch>
        </p:blipFill>
        <p:spPr>
          <a:xfrm>
            <a:off x="2254084" y="210237"/>
            <a:ext cx="148149" cy="148149"/>
          </a:xfrm>
          <a:prstGeom prst="rect">
            <a:avLst/>
          </a:prstGeom>
          <a:ln w="3175">
            <a:miter lim="400000"/>
            <a:headEnd/>
            <a:tailEnd/>
          </a:ln>
        </p:spPr>
      </p:pic>
      <p:pic>
        <p:nvPicPr>
          <p:cNvPr id="9" name="+.png" descr="+.png"/>
          <p:cNvPicPr>
            <a:picLocks noChangeAspect="1"/>
          </p:cNvPicPr>
          <p:nvPr/>
        </p:nvPicPr>
        <p:blipFill>
          <a:blip r:embed="rId4"/>
          <a:stretch>
            <a:fillRect/>
          </a:stretch>
        </p:blipFill>
        <p:spPr>
          <a:xfrm>
            <a:off x="552457" y="623622"/>
            <a:ext cx="148149" cy="148149"/>
          </a:xfrm>
          <a:prstGeom prst="rect">
            <a:avLst/>
          </a:prstGeom>
          <a:ln w="3175">
            <a:miter lim="400000"/>
            <a:headEnd/>
            <a:tailEnd/>
          </a:ln>
        </p:spPr>
      </p:pic>
      <p:sp>
        <p:nvSpPr>
          <p:cNvPr id="5" name="文本框 4"/>
          <p:cNvSpPr txBox="1"/>
          <p:nvPr/>
        </p:nvSpPr>
        <p:spPr>
          <a:xfrm>
            <a:off x="383680" y="1597542"/>
            <a:ext cx="3599099" cy="4490781"/>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lvl="1" indent="-285750" algn="l">
              <a:lnSpc>
                <a:spcPct val="150000"/>
              </a:lnSpc>
              <a:spcBef>
                <a:spcPts val="1200"/>
              </a:spcBef>
              <a:buFont typeface="Wingdings" panose="05000000000000000000" pitchFamily="2" charset="2"/>
              <a:buChar char="Ø"/>
            </a:pPr>
            <a:r>
              <a:rPr lang="en-US" altLang="zh-CN" sz="1900" b="1" dirty="0" err="1">
                <a:solidFill>
                  <a:schemeClr val="accent1">
                    <a:lumMod val="60000"/>
                    <a:lumOff val="40000"/>
                  </a:schemeClr>
                </a:solidFill>
                <a:latin typeface="微软雅黑" panose="020B0503020204020204" charset="-122"/>
                <a:ea typeface="微软雅黑" panose="020B0503020204020204" charset="-122"/>
                <a:sym typeface="+mn-ea"/>
              </a:rPr>
              <a:t>随机打乱</a:t>
            </a:r>
          </a:p>
          <a:p>
            <a:pPr lvl="1" indent="0" algn="l">
              <a:lnSpc>
                <a:spcPct val="150000"/>
              </a:lnSpc>
            </a:pPr>
            <a:r>
              <a:rPr lang="en-US" altLang="zh-CN" sz="2400" dirty="0">
                <a:solidFill>
                  <a:schemeClr val="bg1"/>
                </a:solidFill>
                <a:latin typeface="微软雅黑" panose="020B0503020204020204" charset="-122"/>
                <a:ea typeface="微软雅黑" panose="020B0503020204020204" charset="-122"/>
                <a:sym typeface="+mn-ea"/>
              </a:rPr>
              <a:t>    </a:t>
            </a:r>
            <a:r>
              <a:rPr lang="zh-CN" altLang="en-US" sz="1800" dirty="0">
                <a:solidFill>
                  <a:schemeClr val="bg1"/>
                </a:solidFill>
                <a:latin typeface="微软雅黑" panose="020B0503020204020204" charset="-122"/>
                <a:ea typeface="微软雅黑" panose="020B0503020204020204" charset="-122"/>
                <a:sym typeface="+mn-ea"/>
              </a:rPr>
              <a:t>分词后打乱标题</a:t>
            </a:r>
            <a:endParaRPr lang="en-US" altLang="zh-CN" sz="1800" dirty="0">
              <a:solidFill>
                <a:schemeClr val="bg1"/>
              </a:solidFill>
              <a:latin typeface="微软雅黑" panose="020B0503020204020204" charset="-122"/>
              <a:ea typeface="微软雅黑" panose="020B0503020204020204" charset="-122"/>
              <a:sym typeface="+mn-ea"/>
            </a:endParaRPr>
          </a:p>
          <a:p>
            <a:pPr lvl="1" indent="0" algn="l">
              <a:lnSpc>
                <a:spcPct val="150000"/>
              </a:lnSpc>
            </a:pPr>
            <a:r>
              <a:rPr lang="zh-CN" altLang="en-US" sz="2400" dirty="0">
                <a:solidFill>
                  <a:schemeClr val="accent6"/>
                </a:solidFill>
                <a:latin typeface="楷体" panose="02010609060101010101" charset="-122"/>
                <a:ea typeface="楷体" panose="02010609060101010101" charset="-122"/>
                <a:cs typeface="楷体" panose="02010609060101010101" charset="-122"/>
                <a:sym typeface="微软雅黑" panose="020B0503020204020204" charset="-122"/>
              </a:rPr>
              <a:t>  </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男士</a:t>
            </a:r>
            <a:r>
              <a:rPr lang="en-US" altLang="zh-CN"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  </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半高领</a:t>
            </a:r>
            <a:r>
              <a:rPr lang="en-US" altLang="zh-CN"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  </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长袖</a:t>
            </a:r>
            <a:r>
              <a:rPr lang="en-US" altLang="zh-CN"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   </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衬衫</a:t>
            </a:r>
            <a:endParaRPr lang="en-US" altLang="zh-CN"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lvl="1" indent="0" algn="l">
              <a:lnSpc>
                <a:spcPct val="150000"/>
              </a:lnSpc>
            </a:pPr>
            <a:r>
              <a:rPr lang="zh-CN" altLang="en-US"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    长袖</a:t>
            </a:r>
            <a:r>
              <a:rPr lang="en-US" altLang="zh-CN"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    </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男士    衬衫</a:t>
            </a:r>
            <a:r>
              <a:rPr lang="en-US" altLang="zh-CN"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 </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半高领</a:t>
            </a:r>
            <a:endParaRPr lang="en-US" altLang="zh-CN"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lvl="1" indent="0" algn="l">
              <a:lnSpc>
                <a:spcPct val="150000"/>
              </a:lnSpc>
            </a:pPr>
            <a:endParaRPr lang="en-US" altLang="zh-CN" sz="2400" dirty="0">
              <a:solidFill>
                <a:srgbClr val="8AF3FA"/>
              </a:solidFill>
              <a:latin typeface="微软雅黑" panose="020B0503020204020204" charset="-122"/>
              <a:ea typeface="微软雅黑" panose="020B0503020204020204" charset="-122"/>
              <a:sym typeface="+mn-ea"/>
            </a:endParaRPr>
          </a:p>
          <a:p>
            <a:pPr marL="285750" lvl="1" indent="-285750" algn="l">
              <a:lnSpc>
                <a:spcPct val="150000"/>
              </a:lnSpc>
              <a:spcBef>
                <a:spcPts val="1200"/>
              </a:spcBef>
              <a:buFont typeface="Wingdings" panose="05000000000000000000" pitchFamily="2" charset="2"/>
              <a:buChar char="Ø"/>
            </a:pPr>
            <a:r>
              <a:rPr lang="en-US" altLang="zh-CN" sz="1900" b="1" dirty="0" err="1">
                <a:solidFill>
                  <a:schemeClr val="accent1">
                    <a:lumMod val="60000"/>
                    <a:lumOff val="40000"/>
                  </a:schemeClr>
                </a:solidFill>
                <a:latin typeface="微软雅黑" panose="020B0503020204020204" charset="-122"/>
                <a:ea typeface="微软雅黑" panose="020B0503020204020204" charset="-122"/>
                <a:sym typeface="+mn-ea"/>
              </a:rPr>
              <a:t>等价属性替换</a:t>
            </a:r>
          </a:p>
          <a:p>
            <a:pPr lvl="1" indent="0" algn="l">
              <a:lnSpc>
                <a:spcPct val="150000"/>
              </a:lnSpc>
            </a:pPr>
            <a:r>
              <a:rPr lang="en-US" altLang="zh-CN" sz="2000" b="1" dirty="0">
                <a:solidFill>
                  <a:schemeClr val="bg1"/>
                </a:solidFill>
                <a:latin typeface="微软雅黑" panose="020B0503020204020204" charset="-122"/>
                <a:ea typeface="微软雅黑" panose="020B0503020204020204" charset="-122"/>
                <a:sym typeface="+mn-ea"/>
              </a:rPr>
              <a:t>     </a:t>
            </a:r>
            <a:r>
              <a:rPr lang="zh-CN" altLang="en-US" sz="1800" dirty="0">
                <a:solidFill>
                  <a:schemeClr val="bg1"/>
                </a:solidFill>
                <a:latin typeface="微软雅黑" panose="020B0503020204020204" charset="-122"/>
                <a:ea typeface="微软雅黑" panose="020B0503020204020204" charset="-122"/>
                <a:sym typeface="+mn-ea"/>
              </a:rPr>
              <a:t>随机替换</a:t>
            </a:r>
            <a:r>
              <a:rPr lang="en-US" altLang="zh-CN" sz="1800" dirty="0">
                <a:solidFill>
                  <a:schemeClr val="bg1"/>
                </a:solidFill>
                <a:latin typeface="微软雅黑" panose="020B0503020204020204" charset="-122"/>
                <a:ea typeface="微软雅黑" panose="020B0503020204020204" charset="-122"/>
                <a:sym typeface="+mn-ea"/>
              </a:rPr>
              <a:t>N</a:t>
            </a:r>
            <a:r>
              <a:rPr lang="zh-CN" altLang="en-US" sz="1800" dirty="0">
                <a:solidFill>
                  <a:schemeClr val="bg1"/>
                </a:solidFill>
                <a:latin typeface="微软雅黑" panose="020B0503020204020204" charset="-122"/>
                <a:ea typeface="微软雅黑" panose="020B0503020204020204" charset="-122"/>
                <a:sym typeface="+mn-ea"/>
              </a:rPr>
              <a:t>个等价属性</a:t>
            </a:r>
            <a:endParaRPr lang="en-US" altLang="zh-CN" sz="1800" dirty="0">
              <a:solidFill>
                <a:schemeClr val="bg1"/>
              </a:solidFill>
              <a:latin typeface="微软雅黑" panose="020B0503020204020204" charset="-122"/>
              <a:ea typeface="微软雅黑" panose="020B0503020204020204" charset="-122"/>
              <a:sym typeface="+mn-ea"/>
            </a:endParaRPr>
          </a:p>
          <a:p>
            <a:pPr lvl="1" indent="0" algn="l">
              <a:lnSpc>
                <a:spcPct val="150000"/>
              </a:lnSpc>
            </a:pPr>
            <a:r>
              <a:rPr lang="zh-CN" altLang="en-US" sz="1900" dirty="0">
                <a:solidFill>
                  <a:schemeClr val="accent1">
                    <a:lumMod val="60000"/>
                    <a:lumOff val="40000"/>
                  </a:schemeClr>
                </a:solidFill>
                <a:latin typeface="微软雅黑" panose="020B0503020204020204" charset="-122"/>
                <a:ea typeface="微软雅黑" panose="020B0503020204020204" charset="-122"/>
                <a:sym typeface="+mn-ea"/>
              </a:rPr>
              <a:t>      九分袖 </a:t>
            </a:r>
            <a:r>
              <a:rPr lang="en-US" altLang="zh-CN" sz="1900" dirty="0">
                <a:solidFill>
                  <a:schemeClr val="accent1">
                    <a:lumMod val="60000"/>
                    <a:lumOff val="40000"/>
                  </a:schemeClr>
                </a:solidFill>
                <a:latin typeface="微软雅黑" panose="020B0503020204020204" charset="-122"/>
                <a:ea typeface="微软雅黑" panose="020B0503020204020204" charset="-122"/>
                <a:sym typeface="+mn-ea"/>
              </a:rPr>
              <a:t>-&gt; </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mn-ea"/>
              </a:rPr>
              <a:t>长袖</a:t>
            </a:r>
            <a:endParaRPr lang="en-US" altLang="zh-CN" sz="1900" dirty="0">
              <a:solidFill>
                <a:schemeClr val="accent1">
                  <a:lumMod val="60000"/>
                  <a:lumOff val="40000"/>
                </a:schemeClr>
              </a:solidFill>
              <a:latin typeface="微软雅黑" panose="020B0503020204020204" charset="-122"/>
              <a:ea typeface="微软雅黑" panose="020B0503020204020204" charset="-122"/>
              <a:sym typeface="+mn-ea"/>
            </a:endParaRPr>
          </a:p>
          <a:p>
            <a:pPr lvl="1" algn="l">
              <a:lnSpc>
                <a:spcPct val="150000"/>
              </a:lnSpc>
            </a:pPr>
            <a:endParaRPr lang="en-US" altLang="zh-CN" sz="1800" dirty="0">
              <a:solidFill>
                <a:schemeClr val="bg1"/>
              </a:solidFill>
              <a:latin typeface="微软雅黑" panose="020B0503020204020204" charset="-122"/>
              <a:ea typeface="微软雅黑" panose="020B0503020204020204" charset="-122"/>
              <a:sym typeface="+mn-ea"/>
            </a:endParaRPr>
          </a:p>
        </p:txBody>
      </p:sp>
      <p:sp>
        <p:nvSpPr>
          <p:cNvPr id="13" name="文本框 12"/>
          <p:cNvSpPr txBox="1"/>
          <p:nvPr/>
        </p:nvSpPr>
        <p:spPr>
          <a:xfrm>
            <a:off x="9089701" y="2628255"/>
            <a:ext cx="551896"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kumimoji="0" lang="en-US" altLang="zh-CN" sz="1600" b="1" i="0" u="none" strike="noStrike" cap="none" spc="0" normalizeH="0" baseline="0" dirty="0">
                <a:ln>
                  <a:noFill/>
                </a:ln>
                <a:solidFill>
                  <a:schemeClr val="bg1"/>
                </a:solidFill>
                <a:effectLst/>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0.2</a:t>
            </a:r>
          </a:p>
        </p:txBody>
      </p:sp>
      <p:sp>
        <p:nvSpPr>
          <p:cNvPr id="14" name="文本框 13"/>
          <p:cNvSpPr txBox="1"/>
          <p:nvPr/>
        </p:nvSpPr>
        <p:spPr>
          <a:xfrm>
            <a:off x="8855646" y="3327818"/>
            <a:ext cx="551896"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kumimoji="0" lang="en-US" altLang="zh-CN" sz="1600" b="1" i="0" u="none" strike="noStrike" cap="none" spc="0" normalizeH="0" baseline="0" dirty="0">
                <a:ln>
                  <a:noFill/>
                </a:ln>
                <a:solidFill>
                  <a:schemeClr val="bg1"/>
                </a:solidFill>
                <a:effectLst/>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0.2</a:t>
            </a:r>
          </a:p>
        </p:txBody>
      </p:sp>
      <p:sp>
        <p:nvSpPr>
          <p:cNvPr id="15" name="文本框 14"/>
          <p:cNvSpPr txBox="1"/>
          <p:nvPr/>
        </p:nvSpPr>
        <p:spPr>
          <a:xfrm>
            <a:off x="9089701" y="4130983"/>
            <a:ext cx="551896"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kumimoji="0" lang="en-US" altLang="zh-CN" sz="1600" b="1" i="0" u="none" strike="noStrike" cap="none" spc="0" normalizeH="0" baseline="0" dirty="0">
                <a:ln>
                  <a:noFill/>
                </a:ln>
                <a:solidFill>
                  <a:schemeClr val="bg1"/>
                </a:solidFill>
                <a:effectLst/>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0.6</a:t>
            </a:r>
          </a:p>
        </p:txBody>
      </p:sp>
      <p:sp>
        <p:nvSpPr>
          <p:cNvPr id="4" name="Google Shape;73;p15"/>
          <p:cNvSpPr/>
          <p:nvPr/>
        </p:nvSpPr>
        <p:spPr>
          <a:xfrm flipH="1">
            <a:off x="10734378" y="3340665"/>
            <a:ext cx="1011600" cy="493200"/>
          </a:xfrm>
          <a:prstGeom prst="roundRect">
            <a:avLst>
              <a:gd name="adj" fmla="val 2561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sz="1400" b="1">
                <a:solidFill>
                  <a:srgbClr val="080613"/>
                </a:solidFill>
                <a:latin typeface="微软雅黑" panose="020B0503020204020204" charset="-122"/>
                <a:ea typeface="微软雅黑" panose="020B0503020204020204" charset="-122"/>
                <a:sym typeface="微软雅黑" panose="020B0503020204020204" charset="-122"/>
              </a:rPr>
              <a:t>最终预测</a:t>
            </a:r>
            <a:endParaRPr sz="1400" b="1">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16" name="Google Shape;73;p15"/>
          <p:cNvSpPr/>
          <p:nvPr/>
        </p:nvSpPr>
        <p:spPr>
          <a:xfrm>
            <a:off x="7729864" y="4232117"/>
            <a:ext cx="1011597" cy="494347"/>
          </a:xfrm>
          <a:prstGeom prst="roundRect">
            <a:avLst>
              <a:gd name="adj" fmla="val 25610"/>
            </a:avLst>
          </a:prstGeom>
          <a:solidFill>
            <a:srgbClr val="00FFF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sz="1600" b="1">
                <a:solidFill>
                  <a:srgbClr val="080613"/>
                </a:solidFill>
                <a:latin typeface="微软雅黑" panose="020B0503020204020204" charset="-122"/>
                <a:ea typeface="微软雅黑" panose="020B0503020204020204" charset="-122"/>
                <a:sym typeface="微软雅黑" panose="020B0503020204020204" charset="-122"/>
              </a:rPr>
              <a:t>原预测</a:t>
            </a:r>
            <a:endParaRPr sz="1600" b="1">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17" name="Google Shape;73;p15"/>
          <p:cNvSpPr/>
          <p:nvPr/>
        </p:nvSpPr>
        <p:spPr>
          <a:xfrm>
            <a:off x="7729864" y="2290931"/>
            <a:ext cx="1013098" cy="494347"/>
          </a:xfrm>
          <a:prstGeom prst="roundRect">
            <a:avLst>
              <a:gd name="adj" fmla="val 25610"/>
            </a:avLst>
          </a:prstGeom>
          <a:solidFill>
            <a:srgbClr val="AEE0F3"/>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sz="1600" b="1">
                <a:solidFill>
                  <a:srgbClr val="080613"/>
                </a:solidFill>
                <a:latin typeface="微软雅黑" panose="020B0503020204020204" charset="-122"/>
                <a:ea typeface="微软雅黑" panose="020B0503020204020204" charset="-122"/>
                <a:sym typeface="微软雅黑" panose="020B0503020204020204" charset="-122"/>
              </a:rPr>
              <a:t>预测</a:t>
            </a:r>
            <a:r>
              <a:rPr lang="en-US" altLang="zh-CN" sz="1600" b="1">
                <a:solidFill>
                  <a:srgbClr val="080613"/>
                </a:solidFill>
                <a:latin typeface="微软雅黑" panose="020B0503020204020204" charset="-122"/>
                <a:ea typeface="微软雅黑" panose="020B0503020204020204" charset="-122"/>
                <a:sym typeface="微软雅黑" panose="020B0503020204020204" charset="-122"/>
              </a:rPr>
              <a:t>b</a:t>
            </a:r>
            <a:endParaRPr sz="1600" b="1">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18" name="Google Shape;73;p15"/>
          <p:cNvSpPr/>
          <p:nvPr/>
        </p:nvSpPr>
        <p:spPr>
          <a:xfrm>
            <a:off x="7729864" y="3348923"/>
            <a:ext cx="1013098" cy="494347"/>
          </a:xfrm>
          <a:prstGeom prst="roundRect">
            <a:avLst>
              <a:gd name="adj" fmla="val 25610"/>
            </a:avLst>
          </a:prstGeom>
          <a:solidFill>
            <a:srgbClr val="8AF3FA"/>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sz="1600" b="1">
                <a:solidFill>
                  <a:srgbClr val="080613"/>
                </a:solidFill>
                <a:latin typeface="微软雅黑" panose="020B0503020204020204" charset="-122"/>
                <a:ea typeface="微软雅黑" panose="020B0503020204020204" charset="-122"/>
                <a:sym typeface="微软雅黑" panose="020B0503020204020204" charset="-122"/>
              </a:rPr>
              <a:t>预测</a:t>
            </a:r>
            <a:r>
              <a:rPr lang="en-US" altLang="zh-CN" sz="1600" b="1">
                <a:solidFill>
                  <a:srgbClr val="080613"/>
                </a:solidFill>
                <a:latin typeface="微软雅黑" panose="020B0503020204020204" charset="-122"/>
                <a:ea typeface="微软雅黑" panose="020B0503020204020204" charset="-122"/>
                <a:sym typeface="微软雅黑" panose="020B0503020204020204" charset="-122"/>
              </a:rPr>
              <a:t>b</a:t>
            </a:r>
            <a:endParaRPr sz="1600" b="1">
              <a:solidFill>
                <a:srgbClr val="080613"/>
              </a:solidFill>
              <a:latin typeface="微软雅黑" panose="020B0503020204020204" charset="-122"/>
              <a:ea typeface="微软雅黑" panose="020B0503020204020204" charset="-122"/>
              <a:sym typeface="微软雅黑" panose="020B0503020204020204" charset="-122"/>
            </a:endParaRPr>
          </a:p>
        </p:txBody>
      </p:sp>
      <p:grpSp>
        <p:nvGrpSpPr>
          <p:cNvPr id="37" name="组合 36"/>
          <p:cNvGrpSpPr>
            <a:grpSpLocks noChangeAspect="1"/>
          </p:cNvGrpSpPr>
          <p:nvPr/>
        </p:nvGrpSpPr>
        <p:grpSpPr>
          <a:xfrm>
            <a:off x="9751035" y="3332341"/>
            <a:ext cx="481166" cy="481166"/>
            <a:chOff x="10195344" y="2555195"/>
            <a:chExt cx="535200" cy="535200"/>
          </a:xfrm>
        </p:grpSpPr>
        <p:sp>
          <p:nvSpPr>
            <p:cNvPr id="35" name="Google Shape;135;p20"/>
            <p:cNvSpPr>
              <a:spLocks noChangeAspect="1"/>
            </p:cNvSpPr>
            <p:nvPr/>
          </p:nvSpPr>
          <p:spPr>
            <a:xfrm>
              <a:off x="10195344" y="255519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sym typeface="微软雅黑" panose="020B0503020204020204" charset="-122"/>
              </a:endParaRPr>
            </a:p>
          </p:txBody>
        </p:sp>
        <p:pic>
          <p:nvPicPr>
            <p:cNvPr id="36" name="Google Shape;145;p20" descr="+" title="MathEquation,#fefcff"/>
            <p:cNvPicPr preferRelativeResize="0">
              <a:picLocks noChangeAspect="1"/>
            </p:cNvPicPr>
            <p:nvPr/>
          </p:nvPicPr>
          <p:blipFill>
            <a:blip r:embed="rId5"/>
            <a:stretch>
              <a:fillRect/>
            </a:stretch>
          </p:blipFill>
          <p:spPr>
            <a:xfrm>
              <a:off x="10269469" y="2613358"/>
              <a:ext cx="387160" cy="419101"/>
            </a:xfrm>
            <a:prstGeom prst="rect">
              <a:avLst/>
            </a:prstGeom>
            <a:noFill/>
            <a:ln>
              <a:noFill/>
            </a:ln>
          </p:spPr>
        </p:pic>
      </p:grpSp>
      <p:cxnSp>
        <p:nvCxnSpPr>
          <p:cNvPr id="38" name="Google Shape;1787;p47"/>
          <p:cNvCxnSpPr/>
          <p:nvPr/>
        </p:nvCxnSpPr>
        <p:spPr>
          <a:xfrm>
            <a:off x="8855646" y="2559725"/>
            <a:ext cx="856848" cy="886251"/>
          </a:xfrm>
          <a:prstGeom prst="straightConnector1">
            <a:avLst/>
          </a:prstGeom>
          <a:noFill/>
          <a:ln w="28575" cap="flat" cmpd="sng">
            <a:solidFill>
              <a:srgbClr val="FFFFFF"/>
            </a:solidFill>
            <a:prstDash val="solid"/>
            <a:round/>
            <a:headEnd type="none" w="med" len="med"/>
            <a:tailEnd type="triangle" w="med" len="med"/>
          </a:ln>
        </p:spPr>
      </p:cxnSp>
      <p:cxnSp>
        <p:nvCxnSpPr>
          <p:cNvPr id="41" name="Google Shape;1787;p47"/>
          <p:cNvCxnSpPr/>
          <p:nvPr/>
        </p:nvCxnSpPr>
        <p:spPr>
          <a:xfrm>
            <a:off x="7042524" y="2537459"/>
            <a:ext cx="618687" cy="0"/>
          </a:xfrm>
          <a:prstGeom prst="straightConnector1">
            <a:avLst/>
          </a:prstGeom>
          <a:noFill/>
          <a:ln w="28575" cap="flat" cmpd="sng">
            <a:solidFill>
              <a:srgbClr val="FFFFFF"/>
            </a:solidFill>
            <a:prstDash val="solid"/>
            <a:round/>
            <a:headEnd type="none" w="med" len="med"/>
            <a:tailEnd type="triangle" w="med" len="med"/>
          </a:ln>
        </p:spPr>
      </p:cxnSp>
      <p:cxnSp>
        <p:nvCxnSpPr>
          <p:cNvPr id="44" name="Google Shape;1787;p47"/>
          <p:cNvCxnSpPr/>
          <p:nvPr/>
        </p:nvCxnSpPr>
        <p:spPr>
          <a:xfrm flipV="1">
            <a:off x="8806969" y="3772500"/>
            <a:ext cx="905525" cy="706790"/>
          </a:xfrm>
          <a:prstGeom prst="straightConnector1">
            <a:avLst/>
          </a:prstGeom>
          <a:noFill/>
          <a:ln w="28575" cap="flat" cmpd="sng">
            <a:solidFill>
              <a:srgbClr val="FFFFFF"/>
            </a:solidFill>
            <a:prstDash val="solid"/>
            <a:round/>
            <a:headEnd type="none" w="med" len="med"/>
            <a:tailEnd type="triangle" w="med" len="med"/>
          </a:ln>
        </p:spPr>
      </p:cxnSp>
      <p:sp>
        <p:nvSpPr>
          <p:cNvPr id="48" name="Google Shape;73;p15"/>
          <p:cNvSpPr/>
          <p:nvPr/>
        </p:nvSpPr>
        <p:spPr>
          <a:xfrm>
            <a:off x="5873462" y="2290286"/>
            <a:ext cx="1090107" cy="494347"/>
          </a:xfrm>
          <a:prstGeom prst="roundRect">
            <a:avLst>
              <a:gd name="adj" fmla="val 25610"/>
            </a:avLst>
          </a:prstGeom>
          <a:solidFill>
            <a:srgbClr val="AEE0F3"/>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sz="1600" b="1">
                <a:solidFill>
                  <a:srgbClr val="080613"/>
                </a:solidFill>
                <a:latin typeface="微软雅黑" panose="020B0503020204020204" charset="-122"/>
                <a:ea typeface="微软雅黑" panose="020B0503020204020204" charset="-122"/>
                <a:sym typeface="微软雅黑" panose="020B0503020204020204" charset="-122"/>
              </a:rPr>
              <a:t>随机打乱</a:t>
            </a:r>
          </a:p>
        </p:txBody>
      </p:sp>
      <p:sp>
        <p:nvSpPr>
          <p:cNvPr id="49" name="Google Shape;73;p15"/>
          <p:cNvSpPr/>
          <p:nvPr/>
        </p:nvSpPr>
        <p:spPr>
          <a:xfrm>
            <a:off x="5873462" y="3339518"/>
            <a:ext cx="1124135" cy="494347"/>
          </a:xfrm>
          <a:prstGeom prst="roundRect">
            <a:avLst>
              <a:gd name="adj" fmla="val 25610"/>
            </a:avLst>
          </a:prstGeom>
          <a:solidFill>
            <a:srgbClr val="8AF3FA"/>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sz="1600" b="1">
                <a:solidFill>
                  <a:srgbClr val="080613"/>
                </a:solidFill>
                <a:latin typeface="微软雅黑" panose="020B0503020204020204" charset="-122"/>
                <a:ea typeface="微软雅黑" panose="020B0503020204020204" charset="-122"/>
                <a:sym typeface="微软雅黑" panose="020B0503020204020204" charset="-122"/>
              </a:rPr>
              <a:t>等价属性替换</a:t>
            </a:r>
          </a:p>
        </p:txBody>
      </p:sp>
      <p:sp>
        <p:nvSpPr>
          <p:cNvPr id="53" name="Google Shape;73;p15"/>
          <p:cNvSpPr/>
          <p:nvPr/>
        </p:nvSpPr>
        <p:spPr>
          <a:xfrm>
            <a:off x="4154984" y="2868420"/>
            <a:ext cx="898907" cy="494347"/>
          </a:xfrm>
          <a:prstGeom prst="roundRect">
            <a:avLst>
              <a:gd name="adj" fmla="val 25610"/>
            </a:avLst>
          </a:prstGeom>
          <a:solidFill>
            <a:schemeClr val="bg1">
              <a:lumMod val="9500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altLang="en-US" sz="1600" b="1">
                <a:solidFill>
                  <a:srgbClr val="080613"/>
                </a:solidFill>
                <a:latin typeface="微软雅黑" panose="020B0503020204020204" charset="-122"/>
                <a:ea typeface="微软雅黑" panose="020B0503020204020204" charset="-122"/>
                <a:sym typeface="微软雅黑" panose="020B0503020204020204" charset="-122"/>
              </a:rPr>
              <a:t>原标题</a:t>
            </a:r>
          </a:p>
        </p:txBody>
      </p:sp>
      <p:cxnSp>
        <p:nvCxnSpPr>
          <p:cNvPr id="55" name="Google Shape;1787;p47"/>
          <p:cNvCxnSpPr/>
          <p:nvPr/>
        </p:nvCxnSpPr>
        <p:spPr>
          <a:xfrm>
            <a:off x="7042524" y="3602414"/>
            <a:ext cx="618687" cy="0"/>
          </a:xfrm>
          <a:prstGeom prst="straightConnector1">
            <a:avLst/>
          </a:prstGeom>
          <a:noFill/>
          <a:ln w="28575" cap="flat" cmpd="sng">
            <a:solidFill>
              <a:srgbClr val="FFFFFF"/>
            </a:solidFill>
            <a:prstDash val="solid"/>
            <a:round/>
            <a:headEnd type="none" w="med" len="med"/>
            <a:tailEnd type="triangle" w="med" len="med"/>
          </a:ln>
        </p:spPr>
      </p:cxnSp>
      <p:cxnSp>
        <p:nvCxnSpPr>
          <p:cNvPr id="56" name="Google Shape;1787;p47"/>
          <p:cNvCxnSpPr/>
          <p:nvPr/>
        </p:nvCxnSpPr>
        <p:spPr>
          <a:xfrm>
            <a:off x="8841722" y="3610035"/>
            <a:ext cx="836018" cy="0"/>
          </a:xfrm>
          <a:prstGeom prst="straightConnector1">
            <a:avLst/>
          </a:prstGeom>
          <a:noFill/>
          <a:ln w="28575" cap="flat" cmpd="sng">
            <a:solidFill>
              <a:srgbClr val="FFFFFF"/>
            </a:solidFill>
            <a:prstDash val="solid"/>
            <a:round/>
            <a:headEnd type="none" w="med" len="med"/>
            <a:tailEnd type="triangle" w="med" len="med"/>
          </a:ln>
        </p:spPr>
      </p:cxnSp>
      <p:cxnSp>
        <p:nvCxnSpPr>
          <p:cNvPr id="59" name="Google Shape;1787;p47"/>
          <p:cNvCxnSpPr/>
          <p:nvPr/>
        </p:nvCxnSpPr>
        <p:spPr>
          <a:xfrm>
            <a:off x="5175211" y="3327818"/>
            <a:ext cx="634244" cy="299194"/>
          </a:xfrm>
          <a:prstGeom prst="straightConnector1">
            <a:avLst/>
          </a:prstGeom>
          <a:noFill/>
          <a:ln w="28575" cap="flat" cmpd="sng">
            <a:solidFill>
              <a:srgbClr val="FFFFFF"/>
            </a:solidFill>
            <a:prstDash val="solid"/>
            <a:round/>
            <a:headEnd type="none" w="med" len="med"/>
            <a:tailEnd type="triangle" w="med" len="med"/>
          </a:ln>
        </p:spPr>
      </p:cxnSp>
      <p:cxnSp>
        <p:nvCxnSpPr>
          <p:cNvPr id="61" name="Google Shape;1787;p47"/>
          <p:cNvCxnSpPr/>
          <p:nvPr/>
        </p:nvCxnSpPr>
        <p:spPr>
          <a:xfrm flipV="1">
            <a:off x="5152651" y="2537459"/>
            <a:ext cx="656804" cy="330961"/>
          </a:xfrm>
          <a:prstGeom prst="straightConnector1">
            <a:avLst/>
          </a:prstGeom>
          <a:noFill/>
          <a:ln w="28575" cap="flat" cmpd="sng">
            <a:solidFill>
              <a:srgbClr val="FFFFFF"/>
            </a:solidFill>
            <a:prstDash val="solid"/>
            <a:round/>
            <a:headEnd type="none" w="med" len="med"/>
            <a:tailEnd type="triangle" w="med" len="med"/>
          </a:ln>
        </p:spPr>
      </p:cxnSp>
      <p:cxnSp>
        <p:nvCxnSpPr>
          <p:cNvPr id="63" name="Google Shape;1787;p47"/>
          <p:cNvCxnSpPr/>
          <p:nvPr/>
        </p:nvCxnSpPr>
        <p:spPr>
          <a:xfrm>
            <a:off x="4596574" y="4496495"/>
            <a:ext cx="3064637" cy="0"/>
          </a:xfrm>
          <a:prstGeom prst="straightConnector1">
            <a:avLst/>
          </a:prstGeom>
          <a:noFill/>
          <a:ln w="28575" cap="flat" cmpd="sng">
            <a:solidFill>
              <a:srgbClr val="FFFFFF"/>
            </a:solidFill>
            <a:prstDash val="solid"/>
            <a:round/>
            <a:headEnd type="none" w="med" len="med"/>
            <a:tailEnd type="triangle" w="med" len="med"/>
          </a:ln>
        </p:spPr>
      </p:cxnSp>
      <p:cxnSp>
        <p:nvCxnSpPr>
          <p:cNvPr id="65" name="Google Shape;1787;p47"/>
          <p:cNvCxnSpPr/>
          <p:nvPr/>
        </p:nvCxnSpPr>
        <p:spPr>
          <a:xfrm>
            <a:off x="4596574" y="3362407"/>
            <a:ext cx="0" cy="1147572"/>
          </a:xfrm>
          <a:prstGeom prst="straightConnector1">
            <a:avLst/>
          </a:prstGeom>
          <a:noFill/>
          <a:ln w="28575" cap="flat" cmpd="sng">
            <a:solidFill>
              <a:srgbClr val="FFFFFF"/>
            </a:solidFill>
            <a:prstDash val="solid"/>
            <a:round/>
            <a:headEnd type="none" w="med" len="med"/>
            <a:tailEnd type="none" w="med" len="med"/>
          </a:ln>
        </p:spPr>
      </p:cxnSp>
      <p:cxnSp>
        <p:nvCxnSpPr>
          <p:cNvPr id="73" name="Google Shape;1787;p47"/>
          <p:cNvCxnSpPr/>
          <p:nvPr/>
        </p:nvCxnSpPr>
        <p:spPr>
          <a:xfrm>
            <a:off x="10328322" y="3592107"/>
            <a:ext cx="335944" cy="0"/>
          </a:xfrm>
          <a:prstGeom prst="straightConnector1">
            <a:avLst/>
          </a:prstGeom>
          <a:noFill/>
          <a:ln w="28575" cap="flat" cmpd="sng">
            <a:solidFill>
              <a:srgbClr val="FFFFFF"/>
            </a:solidFill>
            <a:prstDash val="solid"/>
            <a:round/>
            <a:headEnd type="none" w="med" len="med"/>
            <a:tailEnd type="triangle" w="med" len="med"/>
          </a:ln>
        </p:spPr>
      </p:cxn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 Placeholder 4"/>
          <p:cNvSpPr txBox="1"/>
          <p:nvPr/>
        </p:nvSpPr>
        <p:spPr>
          <a:xfrm>
            <a:off x="772082" y="248533"/>
            <a:ext cx="5087124" cy="484457"/>
          </a:xfrm>
          <a:prstGeom prst="rect">
            <a:avLst/>
          </a:prstGeom>
          <a:ln w="3175">
            <a:miter lim="400000"/>
          </a:ln>
        </p:spPr>
        <p:txBody>
          <a:bodyPr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创新落地</a:t>
            </a:r>
            <a:endParaRPr dirty="0"/>
          </a:p>
        </p:txBody>
      </p:sp>
      <p:sp>
        <p:nvSpPr>
          <p:cNvPr id="187" name="文本框 8"/>
          <p:cNvSpPr txBox="1"/>
          <p:nvPr/>
        </p:nvSpPr>
        <p:spPr>
          <a:xfrm>
            <a:off x="1146302" y="694932"/>
            <a:ext cx="1255932"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创新</a:t>
            </a:r>
            <a:endParaRPr sz="2200" b="1" dirty="0"/>
          </a:p>
        </p:txBody>
      </p:sp>
      <p:pic>
        <p:nvPicPr>
          <p:cNvPr id="192" name="+.png" descr="+.png"/>
          <p:cNvPicPr>
            <a:picLocks noChangeAspect="1"/>
          </p:cNvPicPr>
          <p:nvPr/>
        </p:nvPicPr>
        <p:blipFill>
          <a:blip r:embed="rId4"/>
          <a:stretch>
            <a:fillRect/>
          </a:stretch>
        </p:blipFill>
        <p:spPr>
          <a:xfrm>
            <a:off x="2254084" y="210237"/>
            <a:ext cx="148149" cy="148149"/>
          </a:xfrm>
          <a:prstGeom prst="rect">
            <a:avLst/>
          </a:prstGeom>
          <a:ln w="3175">
            <a:miter lim="400000"/>
            <a:headEnd/>
            <a:tailEnd/>
          </a:ln>
        </p:spPr>
      </p:pic>
      <p:pic>
        <p:nvPicPr>
          <p:cNvPr id="5" name="+.png" descr="+.png"/>
          <p:cNvPicPr>
            <a:picLocks noChangeAspect="1"/>
          </p:cNvPicPr>
          <p:nvPr/>
        </p:nvPicPr>
        <p:blipFill>
          <a:blip r:embed="rId4"/>
          <a:stretch>
            <a:fillRect/>
          </a:stretch>
        </p:blipFill>
        <p:spPr>
          <a:xfrm>
            <a:off x="552457" y="623622"/>
            <a:ext cx="148149" cy="148149"/>
          </a:xfrm>
          <a:prstGeom prst="rect">
            <a:avLst/>
          </a:prstGeom>
          <a:ln w="3175">
            <a:miter lim="400000"/>
            <a:headEnd/>
            <a:tailEnd/>
          </a:ln>
        </p:spPr>
      </p:pic>
      <p:graphicFrame>
        <p:nvGraphicFramePr>
          <p:cNvPr id="2" name="表格 2"/>
          <p:cNvGraphicFramePr>
            <a:graphicFrameLocks noGrp="1"/>
          </p:cNvGraphicFramePr>
          <p:nvPr>
            <p:custDataLst>
              <p:tags r:id="rId1"/>
            </p:custDataLst>
            <p:extLst>
              <p:ext uri="{D42A27DB-BD31-4B8C-83A1-F6EECF244321}">
                <p14:modId xmlns:p14="http://schemas.microsoft.com/office/powerpoint/2010/main" val="3553364846"/>
              </p:ext>
            </p:extLst>
          </p:nvPr>
        </p:nvGraphicFramePr>
        <p:xfrm>
          <a:off x="626531" y="1218170"/>
          <a:ext cx="11285053" cy="5378173"/>
        </p:xfrm>
        <a:graphic>
          <a:graphicData uri="http://schemas.openxmlformats.org/drawingml/2006/table">
            <a:tbl>
              <a:tblPr firstRow="1" bandRow="1">
                <a:tableStyleId>{5C22544A-7EE6-4342-B048-85BDC9FD1C3A}</a:tableStyleId>
              </a:tblPr>
              <a:tblGrid>
                <a:gridCol w="1689949">
                  <a:extLst>
                    <a:ext uri="{9D8B030D-6E8A-4147-A177-3AD203B41FA5}">
                      <a16:colId xmlns:a16="http://schemas.microsoft.com/office/drawing/2014/main" val="20000"/>
                    </a:ext>
                  </a:extLst>
                </a:gridCol>
                <a:gridCol w="5084064">
                  <a:extLst>
                    <a:ext uri="{9D8B030D-6E8A-4147-A177-3AD203B41FA5}">
                      <a16:colId xmlns:a16="http://schemas.microsoft.com/office/drawing/2014/main" val="20001"/>
                    </a:ext>
                  </a:extLst>
                </a:gridCol>
                <a:gridCol w="4511040">
                  <a:extLst>
                    <a:ext uri="{9D8B030D-6E8A-4147-A177-3AD203B41FA5}">
                      <a16:colId xmlns:a16="http://schemas.microsoft.com/office/drawing/2014/main" val="20002"/>
                    </a:ext>
                  </a:extLst>
                </a:gridCol>
              </a:tblGrid>
              <a:tr h="536921">
                <a:tc>
                  <a:txBody>
                    <a:bodyPr/>
                    <a:lstStyle/>
                    <a:p>
                      <a:pPr algn="ctr"/>
                      <a:r>
                        <a:rPr lang="zh-CN" altLang="en-US" sz="2000">
                          <a:ln>
                            <a:noFill/>
                          </a:ln>
                          <a:solidFill>
                            <a:schemeClr val="bg1"/>
                          </a:solidFill>
                          <a:latin typeface="微软雅黑" panose="020B0503020204020204" charset="-122"/>
                          <a:ea typeface="微软雅黑" panose="020B0503020204020204" charset="-122"/>
                          <a:sym typeface="微软雅黑" panose="020B0503020204020204" charset="-122"/>
                        </a:rPr>
                        <a:t>范畴</a:t>
                      </a:r>
                      <a:endParaRPr lang="zh-CN" altLang="en-US" sz="2000" dirty="0">
                        <a:ln>
                          <a:noFill/>
                        </a:ln>
                        <a:solidFill>
                          <a:schemeClr val="bg1"/>
                        </a:solidFill>
                        <a:latin typeface="微软雅黑" panose="020B0503020204020204" charset="-122"/>
                        <a:ea typeface="微软雅黑" panose="020B0503020204020204" charset="-122"/>
                        <a:sym typeface="微软雅黑" panose="020B0503020204020204" charset="-122"/>
                      </a:endParaRPr>
                    </a:p>
                  </a:txBody>
                  <a:tcPr anchor="ctr"/>
                </a:tc>
                <a:tc>
                  <a:txBody>
                    <a:bodyPr/>
                    <a:lstStyle/>
                    <a:p>
                      <a:pPr algn="ctr"/>
                      <a:r>
                        <a:rPr lang="zh-CN" altLang="en-US" sz="2000" dirty="0">
                          <a:ln>
                            <a:noFill/>
                          </a:ln>
                          <a:solidFill>
                            <a:schemeClr val="bg1"/>
                          </a:solidFill>
                          <a:latin typeface="微软雅黑" panose="020B0503020204020204" charset="-122"/>
                          <a:ea typeface="微软雅黑" panose="020B0503020204020204" charset="-122"/>
                          <a:sym typeface="微软雅黑" panose="020B0503020204020204" charset="-122"/>
                        </a:rPr>
                        <a:t>创新点</a:t>
                      </a:r>
                    </a:p>
                  </a:txBody>
                  <a:tcPr anchor="ctr"/>
                </a:tc>
                <a:tc>
                  <a:txBody>
                    <a:bodyPr/>
                    <a:lstStyle/>
                    <a:p>
                      <a:pPr algn="ctr"/>
                      <a:r>
                        <a:rPr lang="zh-CN" altLang="en-US" sz="2000" dirty="0">
                          <a:ln>
                            <a:noFill/>
                          </a:ln>
                          <a:solidFill>
                            <a:schemeClr val="bg1"/>
                          </a:solidFill>
                          <a:latin typeface="微软雅黑" panose="020B0503020204020204" charset="-122"/>
                          <a:ea typeface="微软雅黑" panose="020B0503020204020204" charset="-122"/>
                          <a:sym typeface="微软雅黑" panose="020B0503020204020204" charset="-122"/>
                        </a:rPr>
                        <a:t>价值</a:t>
                      </a:r>
                    </a:p>
                  </a:txBody>
                  <a:tcPr anchor="ctr"/>
                </a:tc>
                <a:extLst>
                  <a:ext uri="{0D108BD9-81ED-4DB2-BD59-A6C34878D82A}">
                    <a16:rowId xmlns:a16="http://schemas.microsoft.com/office/drawing/2014/main" val="10000"/>
                  </a:ext>
                </a:extLst>
              </a:tr>
              <a:tr h="660034">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数据处理</a:t>
                      </a: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构建隐藏属性表</a:t>
                      </a: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提高数据多样性，可随时根据实际业务场景添加</a:t>
                      </a:r>
                    </a:p>
                  </a:txBody>
                  <a:tcPr anchor="ctr"/>
                </a:tc>
                <a:extLst>
                  <a:ext uri="{0D108BD9-81ED-4DB2-BD59-A6C34878D82A}">
                    <a16:rowId xmlns:a16="http://schemas.microsoft.com/office/drawing/2014/main" val="10001"/>
                  </a:ext>
                </a:extLst>
              </a:tr>
              <a:tr h="403026">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特征增强</a:t>
                      </a: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设计</a:t>
                      </a:r>
                      <a:r>
                        <a:rPr lang="en-US" altLang="zh-CN"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Masked Feature Modeling</a:t>
                      </a:r>
                      <a:endParaRPr lang="zh-CN" altLang="en-US"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txBody>
                  <a:tcPr anchor="ctr"/>
                </a:tc>
                <a:tc>
                  <a:txBody>
                    <a:bodyPr/>
                    <a:lstStyle/>
                    <a:p>
                      <a:pPr marL="0" marR="0" lvl="0" indent="0" algn="ctr" defTabSz="1218565" rtl="0" eaLnBrk="1" fontAlgn="auto" latinLnBrk="0" hangingPunct="0">
                        <a:lnSpc>
                          <a:spcPct val="150000"/>
                        </a:lnSpc>
                        <a:spcBef>
                          <a:spcPts val="0"/>
                        </a:spcBef>
                        <a:spcAft>
                          <a:spcPts val="0"/>
                        </a:spcAft>
                        <a:buClrTx/>
                        <a:buSzTx/>
                        <a:buFont typeface="Wingdings" panose="05000000000000000000" pitchFamily="2" charset="2"/>
                        <a:buNone/>
                        <a:defRPr/>
                      </a:pPr>
                      <a:r>
                        <a:rPr lang="zh-CN" altLang="en-US" sz="1800" b="0" u="none" strike="noStrike" cap="none" spc="0" baseline="0" dirty="0">
                          <a:ln>
                            <a:noFill/>
                          </a:ln>
                          <a:solidFill>
                            <a:sysClr val="windowText" lastClr="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  提高模型对噪声鲁棒性</a:t>
                      </a:r>
                      <a:endParaRPr lang="zh-CN" altLang="en-US" sz="1800" b="0" i="0" u="none" strike="noStrike" cap="none" spc="0" baseline="0" noProof="0" dirty="0">
                        <a:ln>
                          <a:noFill/>
                        </a:ln>
                        <a:solidFill>
                          <a:sysClr val="windowText" lastClr="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txBody>
                  <a:tcPr anchor="ctr"/>
                </a:tc>
                <a:extLst>
                  <a:ext uri="{0D108BD9-81ED-4DB2-BD59-A6C34878D82A}">
                    <a16:rowId xmlns:a16="http://schemas.microsoft.com/office/drawing/2014/main" val="10002"/>
                  </a:ext>
                </a:extLst>
              </a:tr>
              <a:tr h="382401">
                <a:tc rowSpan="2">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模型设计</a:t>
                      </a: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开发</a:t>
                      </a:r>
                      <a:r>
                        <a:rPr lang="en-US" altLang="zh-CN" sz="1800" dirty="0" err="1">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Nezha</a:t>
                      </a:r>
                      <a:r>
                        <a:rPr lang="zh-CN" altLang="en-US"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多模态版本</a:t>
                      </a:r>
                    </a:p>
                  </a:txBody>
                  <a:tcPr anchor="ctr"/>
                </a:tc>
                <a:tc rowSpan="2">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降低模型同质性，提高系统的稳定性</a:t>
                      </a:r>
                    </a:p>
                  </a:txBody>
                  <a:tcPr anchor="ctr"/>
                </a:tc>
                <a:extLst>
                  <a:ext uri="{0D108BD9-81ED-4DB2-BD59-A6C34878D82A}">
                    <a16:rowId xmlns:a16="http://schemas.microsoft.com/office/drawing/2014/main" val="10003"/>
                  </a:ext>
                </a:extLst>
              </a:tr>
              <a:tr h="382401">
                <a:tc vMerge="1">
                  <a:txBody>
                    <a:bodyPr/>
                    <a:lstStyle/>
                    <a:p>
                      <a:endParaRPr lang="zh-CN"/>
                    </a:p>
                  </a:txBody>
                  <a:tcPr/>
                </a:tc>
                <a:tc>
                  <a:txBody>
                    <a:bodyPr/>
                    <a:lstStyle/>
                    <a:p>
                      <a:pPr marL="0" marR="0" lvl="0" indent="0" algn="ctr" defTabSz="292100" rtl="0" eaLnBrk="1" fontAlgn="auto" latinLnBrk="0" hangingPunct="1">
                        <a:lnSpc>
                          <a:spcPct val="100000"/>
                        </a:lnSpc>
                        <a:spcBef>
                          <a:spcPts val="0"/>
                        </a:spcBef>
                        <a:spcAft>
                          <a:spcPts val="0"/>
                        </a:spcAft>
                        <a:buClrTx/>
                        <a:buSzTx/>
                        <a:buFontTx/>
                        <a:buNone/>
                        <a:defRPr/>
                      </a:pP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联合二分类和多分类模型优势</a:t>
                      </a:r>
                    </a:p>
                  </a:txBody>
                  <a:tcPr anchor="ctr"/>
                </a:tc>
                <a:tc vMerge="1">
                  <a:txBody>
                    <a:bodyPr/>
                    <a:lstStyle/>
                    <a:p>
                      <a:endParaRPr lang="zh-CN"/>
                    </a:p>
                  </a:txBody>
                  <a:tcPr/>
                </a:tc>
                <a:extLst>
                  <a:ext uri="{0D108BD9-81ED-4DB2-BD59-A6C34878D82A}">
                    <a16:rowId xmlns:a16="http://schemas.microsoft.com/office/drawing/2014/main" val="10004"/>
                  </a:ext>
                </a:extLst>
              </a:tr>
              <a:tr h="382401">
                <a:tc rowSpan="2">
                  <a:txBody>
                    <a:bodyPr/>
                    <a:lstStyle/>
                    <a:p>
                      <a:pPr marL="0" marR="0" lvl="0" indent="0" algn="ctr" defTabSz="292100" rtl="0" eaLnBrk="1" fontAlgn="auto" latinLnBrk="0" hangingPunct="1">
                        <a:lnSpc>
                          <a:spcPct val="100000"/>
                        </a:lnSpc>
                        <a:spcBef>
                          <a:spcPts val="0"/>
                        </a:spcBef>
                        <a:spcAft>
                          <a:spcPts val="0"/>
                        </a:spcAft>
                        <a:buClrTx/>
                        <a:buSzTx/>
                        <a:buFontTx/>
                        <a:buNone/>
                        <a:tabLst/>
                        <a:defRPr/>
                      </a:pP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性能优化</a:t>
                      </a: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对抗训练、随机权重平均 </a:t>
                      </a:r>
                      <a:r>
                        <a:rPr lang="en-US" altLang="zh-CN"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zh-CN" altLang="en-US"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增强模型的鲁棒性和稳定性</a:t>
                      </a:r>
                    </a:p>
                  </a:txBody>
                  <a:tcPr anchor="ctr"/>
                </a:tc>
                <a:extLst>
                  <a:ext uri="{0D108BD9-81ED-4DB2-BD59-A6C34878D82A}">
                    <a16:rowId xmlns:a16="http://schemas.microsoft.com/office/drawing/2014/main" val="2472697007"/>
                  </a:ext>
                </a:extLst>
              </a:tr>
              <a:tr h="382401">
                <a:tc vMerge="1">
                  <a:txBody>
                    <a:bodyPr/>
                    <a:lstStyle/>
                    <a:p>
                      <a:pPr algn="ctr"/>
                      <a:endPar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endParaRP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分层学习率</a:t>
                      </a: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加快模型训练速度</a:t>
                      </a:r>
                    </a:p>
                  </a:txBody>
                  <a:tcPr anchor="ctr"/>
                </a:tc>
                <a:extLst>
                  <a:ext uri="{0D108BD9-81ED-4DB2-BD59-A6C34878D82A}">
                    <a16:rowId xmlns:a16="http://schemas.microsoft.com/office/drawing/2014/main" val="3456078387"/>
                  </a:ext>
                </a:extLst>
              </a:tr>
              <a:tr h="660034">
                <a:tc rowSpan="2">
                  <a:txBody>
                    <a:bodyPr/>
                    <a:lstStyle/>
                    <a:p>
                      <a:pPr algn="ctr"/>
                      <a:r>
                        <a:rPr lang="zh-CN" altLang="en-US" sz="1800">
                          <a:ln>
                            <a:noFill/>
                          </a:ln>
                          <a:solidFill>
                            <a:sysClr val="windowText" lastClr="000000"/>
                          </a:solidFill>
                          <a:latin typeface="微软雅黑" panose="020B0503020204020204" charset="-122"/>
                          <a:ea typeface="微软雅黑" panose="020B0503020204020204" charset="-122"/>
                          <a:sym typeface="微软雅黑" panose="020B0503020204020204" charset="-122"/>
                        </a:rPr>
                        <a:t>模型</a:t>
                      </a: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推理</a:t>
                      </a:r>
                    </a:p>
                  </a:txBody>
                  <a:tcPr anchor="ctr"/>
                </a:tc>
                <a:tc>
                  <a:txBody>
                    <a:bodyPr/>
                    <a:lstStyle/>
                    <a:p>
                      <a:pPr marL="0" marR="0" lvl="0" indent="0" algn="ctr" defTabSz="292100" rtl="0" eaLnBrk="1" fontAlgn="auto" latinLnBrk="0" hangingPunct="1">
                        <a:lnSpc>
                          <a:spcPct val="100000"/>
                        </a:lnSpc>
                        <a:spcBef>
                          <a:spcPts val="0"/>
                        </a:spcBef>
                        <a:spcAft>
                          <a:spcPts val="0"/>
                        </a:spcAft>
                        <a:buClrTx/>
                        <a:buSzTx/>
                        <a:buFontTx/>
                        <a:buNone/>
                        <a:defRPr/>
                      </a:pPr>
                      <a:r>
                        <a:rPr lang="zh-CN" altLang="en-US"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设计基于分布不均衡数据的</a:t>
                      </a:r>
                      <a:r>
                        <a:rPr lang="en-US" altLang="zh-CN"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bias</a:t>
                      </a:r>
                      <a:r>
                        <a:rPr lang="zh-CN" altLang="en-US"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消除策略</a:t>
                      </a: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mn-ea"/>
                        </a:rPr>
                        <a:t>解决数据分布不均衡问题；模型无关、无参，与场景解耦</a:t>
                      </a:r>
                    </a:p>
                  </a:txBody>
                  <a:tcPr anchor="ctr"/>
                </a:tc>
                <a:extLst>
                  <a:ext uri="{0D108BD9-81ED-4DB2-BD59-A6C34878D82A}">
                    <a16:rowId xmlns:a16="http://schemas.microsoft.com/office/drawing/2014/main" val="10005"/>
                  </a:ext>
                </a:extLst>
              </a:tr>
              <a:tr h="660034">
                <a:tc vMerge="1">
                  <a:txBody>
                    <a:bodyPr/>
                    <a:lstStyle/>
                    <a:p>
                      <a:endParaRPr lang="zh-CN"/>
                    </a:p>
                  </a:txBody>
                  <a:tcPr/>
                </a:tc>
                <a:tc>
                  <a:txBody>
                    <a:bodyPr/>
                    <a:lstStyle/>
                    <a:p>
                      <a:pPr marL="0" marR="0" indent="0" defTabSz="1218565" rtl="0" fontAlgn="auto" latinLnBrk="0" hangingPunct="0">
                        <a:lnSpc>
                          <a:spcPct val="100000"/>
                        </a:lnSpc>
                        <a:spcBef>
                          <a:spcPts val="0"/>
                        </a:spcBef>
                        <a:spcAft>
                          <a:spcPts val="0"/>
                        </a:spcAft>
                        <a:buClrTx/>
                        <a:buSzTx/>
                        <a:buFontTx/>
                        <a:buNone/>
                      </a:pPr>
                      <a:r>
                        <a:rPr lang="zh-CN" altLang="en-US" sz="1800" b="0" i="0" u="none" strike="noStrike" cap="none" spc="0" baseline="0" dirty="0">
                          <a:ln>
                            <a:noFill/>
                          </a:ln>
                          <a:solidFill>
                            <a:sysClr val="windowText" lastClr="000000"/>
                          </a:solidFill>
                          <a:uFillTx/>
                          <a:latin typeface="微软雅黑" panose="020B0503020204020204" charset="-122"/>
                          <a:ea typeface="微软雅黑" panose="020B0503020204020204" charset="-122"/>
                          <a:cs typeface="Times New Roman" panose="02020603050405020304" pitchFamily="18" charset="0"/>
                          <a:sym typeface="+mn-ea"/>
                        </a:rPr>
                        <a:t>测试时增强</a:t>
                      </a:r>
                      <a:r>
                        <a:rPr lang="en-US" altLang="zh-CN" sz="1800" b="0" i="0" u="none" strike="noStrike" cap="none" spc="0" baseline="0" dirty="0">
                          <a:ln>
                            <a:noFill/>
                          </a:ln>
                          <a:solidFill>
                            <a:sysClr val="windowText" lastClr="000000"/>
                          </a:solidFill>
                          <a:uFillTx/>
                          <a:latin typeface="微软雅黑" panose="020B0503020204020204" charset="-122"/>
                          <a:ea typeface="微软雅黑" panose="020B0503020204020204" charset="-122"/>
                          <a:cs typeface="Times New Roman" panose="02020603050405020304" pitchFamily="18" charset="0"/>
                          <a:sym typeface="+mn-ea"/>
                        </a:rPr>
                        <a:t>(TTA)</a:t>
                      </a:r>
                    </a:p>
                  </a:txBody>
                  <a:tcPr anchor="ctr"/>
                </a:tc>
                <a:tc>
                  <a:txBody>
                    <a:bodyPr/>
                    <a:lstStyle/>
                    <a:p>
                      <a:pPr marL="0" marR="0" lvl="0" indent="0" algn="ctr" defTabSz="292100" rtl="0" eaLnBrk="1" fontAlgn="auto" latinLnBrk="0" hangingPunct="1">
                        <a:lnSpc>
                          <a:spcPct val="100000"/>
                        </a:lnSpc>
                        <a:spcBef>
                          <a:spcPts val="0"/>
                        </a:spcBef>
                        <a:spcAft>
                          <a:spcPts val="0"/>
                        </a:spcAft>
                        <a:buClrTx/>
                        <a:buSzTx/>
                        <a:buFontTx/>
                        <a:buNone/>
                        <a:defRPr/>
                      </a:pP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提高模型预测精度</a:t>
                      </a:r>
                    </a:p>
                  </a:txBody>
                  <a:tcPr anchor="ctr"/>
                </a:tc>
                <a:extLst>
                  <a:ext uri="{0D108BD9-81ED-4DB2-BD59-A6C34878D82A}">
                    <a16:rowId xmlns:a16="http://schemas.microsoft.com/office/drawing/2014/main" val="10006"/>
                  </a:ext>
                </a:extLst>
              </a:tr>
              <a:tr h="494675">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模型压缩</a:t>
                      </a: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减少模型层数</a:t>
                      </a: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几乎不损失精度情况下降低模型功耗</a:t>
                      </a:r>
                    </a:p>
                  </a:txBody>
                  <a:tcPr anchor="ctr"/>
                </a:tc>
                <a:extLst>
                  <a:ext uri="{0D108BD9-81ED-4DB2-BD59-A6C34878D82A}">
                    <a16:rowId xmlns:a16="http://schemas.microsoft.com/office/drawing/2014/main" val="10009"/>
                  </a:ext>
                </a:extLst>
              </a:tr>
              <a:tr h="382401">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算法</a:t>
                      </a:r>
                      <a:r>
                        <a:rPr lang="en-US" altLang="zh-CN"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pipeline</a:t>
                      </a:r>
                      <a:endParaRPr lang="zh-CN" altLang="en-US" sz="1800" dirty="0">
                        <a:ln>
                          <a:noFill/>
                        </a:ln>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多模型融合</a:t>
                      </a:r>
                    </a:p>
                  </a:txBody>
                  <a:tcPr anchor="ctr"/>
                </a:tc>
                <a:tc>
                  <a:txBody>
                    <a:bodyPr/>
                    <a:lstStyle/>
                    <a:p>
                      <a:pPr algn="ctr"/>
                      <a:r>
                        <a:rPr lang="zh-CN" altLang="en-US" sz="1800" dirty="0">
                          <a:ln>
                            <a:noFill/>
                          </a:ln>
                          <a:solidFill>
                            <a:sysClr val="windowText" lastClr="000000"/>
                          </a:solidFill>
                          <a:latin typeface="微软雅黑" panose="020B0503020204020204" charset="-122"/>
                          <a:ea typeface="微软雅黑" panose="020B0503020204020204" charset="-122"/>
                          <a:sym typeface="微软雅黑" panose="020B0503020204020204" charset="-122"/>
                        </a:rPr>
                        <a:t>提高系统鲁棒性</a:t>
                      </a:r>
                    </a:p>
                  </a:txBody>
                  <a:tcPr anchor="ctr"/>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 Placeholder 4"/>
          <p:cNvSpPr txBox="1"/>
          <p:nvPr/>
        </p:nvSpPr>
        <p:spPr>
          <a:xfrm>
            <a:off x="772082" y="248533"/>
            <a:ext cx="5087124" cy="484457"/>
          </a:xfrm>
          <a:prstGeom prst="rect">
            <a:avLst/>
          </a:prstGeom>
          <a:ln w="3175">
            <a:miter lim="400000"/>
          </a:ln>
        </p:spPr>
        <p:txBody>
          <a:bodyPr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创新落地</a:t>
            </a:r>
            <a:endParaRPr dirty="0"/>
          </a:p>
        </p:txBody>
      </p:sp>
      <p:sp>
        <p:nvSpPr>
          <p:cNvPr id="187" name="文本框 8"/>
          <p:cNvSpPr txBox="1"/>
          <p:nvPr/>
        </p:nvSpPr>
        <p:spPr>
          <a:xfrm>
            <a:off x="1146302" y="694932"/>
            <a:ext cx="1255932"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落地</a:t>
            </a:r>
            <a:endParaRPr sz="2200" b="1" dirty="0"/>
          </a:p>
        </p:txBody>
      </p:sp>
      <p:pic>
        <p:nvPicPr>
          <p:cNvPr id="192" name="+.png" descr="+.png"/>
          <p:cNvPicPr>
            <a:picLocks noChangeAspect="1"/>
          </p:cNvPicPr>
          <p:nvPr/>
        </p:nvPicPr>
        <p:blipFill>
          <a:blip r:embed="rId2"/>
          <a:stretch>
            <a:fillRect/>
          </a:stretch>
        </p:blipFill>
        <p:spPr>
          <a:xfrm>
            <a:off x="2254084" y="210237"/>
            <a:ext cx="148149" cy="148149"/>
          </a:xfrm>
          <a:prstGeom prst="rect">
            <a:avLst/>
          </a:prstGeom>
          <a:ln w="3175">
            <a:miter lim="400000"/>
            <a:headEnd/>
            <a:tailEnd/>
          </a:ln>
        </p:spPr>
      </p:pic>
      <p:pic>
        <p:nvPicPr>
          <p:cNvPr id="5" name="+.png" descr="+.png"/>
          <p:cNvPicPr>
            <a:picLocks noChangeAspect="1"/>
          </p:cNvPicPr>
          <p:nvPr/>
        </p:nvPicPr>
        <p:blipFill>
          <a:blip r:embed="rId2"/>
          <a:stretch>
            <a:fillRect/>
          </a:stretch>
        </p:blipFill>
        <p:spPr>
          <a:xfrm>
            <a:off x="552457" y="623622"/>
            <a:ext cx="148149" cy="148149"/>
          </a:xfrm>
          <a:prstGeom prst="rect">
            <a:avLst/>
          </a:prstGeom>
          <a:ln w="3175">
            <a:miter lim="400000"/>
            <a:headEnd/>
            <a:tailEnd/>
          </a:ln>
        </p:spPr>
      </p:pic>
      <p:sp>
        <p:nvSpPr>
          <p:cNvPr id="3" name="文本框 2"/>
          <p:cNvSpPr txBox="1"/>
          <p:nvPr/>
        </p:nvSpPr>
        <p:spPr>
          <a:xfrm>
            <a:off x="564649" y="1333666"/>
            <a:ext cx="11244282" cy="5172891"/>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lvl="1" indent="-285750" algn="l">
              <a:lnSpc>
                <a:spcPct val="150000"/>
              </a:lnSpc>
              <a:spcBef>
                <a:spcPts val="1200"/>
              </a:spcBef>
              <a:buFont typeface="Wingdings" panose="05000000000000000000" pitchFamily="2" charset="2"/>
              <a:buChar char="Ø"/>
            </a:pPr>
            <a:r>
              <a:rPr lang="zh-CN" altLang="en-US" sz="19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模型部署快</a:t>
            </a:r>
            <a:endParaRPr lang="en-US" altLang="zh-CN" sz="19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marL="285750" lvl="3" indent="0" algn="l">
              <a:lnSpc>
                <a:spcPct val="150000"/>
              </a:lnSpc>
              <a:buFont typeface="Wingdings" panose="05000000000000000000" pitchFamily="2" charset="2"/>
              <a:buChar char="ü"/>
            </a:pPr>
            <a:r>
              <a:rPr lang="en-US" altLang="zh-CN" sz="1900" b="1" dirty="0">
                <a:solidFill>
                  <a:schemeClr val="bg1"/>
                </a:solidFill>
                <a:latin typeface="微软雅黑" panose="020B0503020204020204" charset="-122"/>
                <a:ea typeface="微软雅黑" panose="020B0503020204020204" charset="-122"/>
                <a:sym typeface="+mn-ea"/>
              </a:rPr>
              <a:t>  </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mn-ea"/>
              </a:rPr>
              <a:t>六个</a:t>
            </a:r>
            <a:r>
              <a:rPr lang="zh-CN" altLang="en-US" sz="1900" dirty="0">
                <a:solidFill>
                  <a:schemeClr val="bg1"/>
                </a:solidFill>
                <a:latin typeface="微软雅黑" panose="020B0503020204020204" charset="-122"/>
                <a:ea typeface="微软雅黑" panose="020B0503020204020204" charset="-122"/>
                <a:sym typeface="+mn-ea"/>
              </a:rPr>
              <a:t>模型在单张</a:t>
            </a:r>
            <a:r>
              <a:rPr lang="en-US" altLang="zh-CN" sz="1900" dirty="0">
                <a:solidFill>
                  <a:schemeClr val="bg1"/>
                </a:solidFill>
                <a:latin typeface="微软雅黑" panose="020B0503020204020204" charset="-122"/>
                <a:ea typeface="微软雅黑" panose="020B0503020204020204" charset="-122"/>
                <a:sym typeface="+mn-ea"/>
              </a:rPr>
              <a:t>V100 GPU</a:t>
            </a:r>
            <a:r>
              <a:rPr lang="zh-CN" altLang="en-US" sz="1900" dirty="0">
                <a:solidFill>
                  <a:schemeClr val="bg1"/>
                </a:solidFill>
                <a:latin typeface="微软雅黑" panose="020B0503020204020204" charset="-122"/>
                <a:ea typeface="微软雅黑" panose="020B0503020204020204" charset="-122"/>
                <a:sym typeface="+mn-ea"/>
              </a:rPr>
              <a:t>上训练共耗时</a:t>
            </a:r>
            <a:r>
              <a:rPr lang="en-US" altLang="zh-CN" sz="1900" dirty="0">
                <a:solidFill>
                  <a:schemeClr val="accent1">
                    <a:lumMod val="60000"/>
                    <a:lumOff val="40000"/>
                  </a:schemeClr>
                </a:solidFill>
                <a:latin typeface="微软雅黑" panose="020B0503020204020204" charset="-122"/>
                <a:ea typeface="微软雅黑" panose="020B0503020204020204" charset="-122"/>
                <a:sym typeface="+mn-ea"/>
              </a:rPr>
              <a:t>25h</a:t>
            </a:r>
            <a:r>
              <a:rPr lang="zh-CN" altLang="en-US" sz="1900" dirty="0">
                <a:solidFill>
                  <a:srgbClr val="00B0F0"/>
                </a:solidFill>
                <a:latin typeface="微软雅黑" panose="020B0503020204020204" charset="-122"/>
                <a:ea typeface="微软雅黑" panose="020B0503020204020204" charset="-122"/>
                <a:sym typeface="+mn-ea"/>
              </a:rPr>
              <a:t>，</a:t>
            </a:r>
            <a:r>
              <a:rPr lang="zh-CN" altLang="en-US" sz="1900" dirty="0">
                <a:solidFill>
                  <a:schemeClr val="bg1"/>
                </a:solidFill>
                <a:latin typeface="微软雅黑" panose="020B0503020204020204" charset="-122"/>
                <a:ea typeface="微软雅黑" panose="020B0503020204020204" charset="-122"/>
                <a:sym typeface="+mn-ea"/>
              </a:rPr>
              <a:t>可</a:t>
            </a:r>
            <a:r>
              <a:rPr lang="zh-CN" altLang="en-US" sz="1900" dirty="0">
                <a:solidFill>
                  <a:schemeClr val="bg1"/>
                </a:solidFill>
                <a:latin typeface="微软雅黑" panose="020B0503020204020204" charset="-122"/>
                <a:ea typeface="微软雅黑" panose="020B0503020204020204" charset="-122"/>
                <a:sym typeface="微软雅黑" panose="020B0503020204020204" charset="-122"/>
              </a:rPr>
              <a:t>快速更新迭代</a:t>
            </a:r>
            <a:r>
              <a:rPr lang="en-US" altLang="zh-CN" sz="1900" b="1" dirty="0">
                <a:solidFill>
                  <a:schemeClr val="bg1"/>
                </a:solidFill>
                <a:latin typeface="微软雅黑" panose="020B0503020204020204" charset="-122"/>
                <a:ea typeface="微软雅黑" panose="020B0503020204020204" charset="-122"/>
                <a:sym typeface="+mn-ea"/>
              </a:rPr>
              <a:t>  </a:t>
            </a:r>
          </a:p>
          <a:p>
            <a:pPr marL="285750" lvl="3" indent="0" algn="l">
              <a:lnSpc>
                <a:spcPct val="150000"/>
              </a:lnSpc>
              <a:buFont typeface="Wingdings" panose="05000000000000000000" pitchFamily="2" charset="2"/>
              <a:buChar char="ü"/>
            </a:pPr>
            <a:r>
              <a:rPr lang="zh-CN" altLang="en-US" sz="1900" dirty="0">
                <a:solidFill>
                  <a:schemeClr val="bg1"/>
                </a:solidFill>
                <a:latin typeface="微软雅黑" panose="020B0503020204020204" charset="-122"/>
                <a:ea typeface="微软雅黑" panose="020B0503020204020204" charset="-122"/>
                <a:sym typeface="+mn-ea"/>
              </a:rPr>
              <a:t>  基于公开预训练模型权重微调，</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mn-ea"/>
              </a:rPr>
              <a:t>不额外使用预训练</a:t>
            </a:r>
            <a:r>
              <a:rPr lang="zh-CN" altLang="en-US" sz="1900" dirty="0">
                <a:solidFill>
                  <a:schemeClr val="bg1"/>
                </a:solidFill>
                <a:latin typeface="微软雅黑" panose="020B0503020204020204" charset="-122"/>
                <a:ea typeface="微软雅黑" panose="020B0503020204020204" charset="-122"/>
                <a:sym typeface="+mn-ea"/>
              </a:rPr>
              <a:t>即可达到</a:t>
            </a:r>
            <a:r>
              <a:rPr lang="en-US" altLang="zh-CN" sz="1900" dirty="0">
                <a:solidFill>
                  <a:schemeClr val="accent1">
                    <a:lumMod val="60000"/>
                    <a:lumOff val="40000"/>
                  </a:schemeClr>
                </a:solidFill>
                <a:latin typeface="微软雅黑" panose="020B0503020204020204" charset="-122"/>
                <a:ea typeface="微软雅黑" panose="020B0503020204020204" charset="-122"/>
                <a:sym typeface="+mn-ea"/>
              </a:rPr>
              <a:t>95.2%</a:t>
            </a:r>
            <a:r>
              <a:rPr lang="zh-CN" altLang="en-US" sz="1900" dirty="0">
                <a:solidFill>
                  <a:schemeClr val="bg1"/>
                </a:solidFill>
                <a:latin typeface="微软雅黑" panose="020B0503020204020204" charset="-122"/>
                <a:ea typeface="微软雅黑" panose="020B0503020204020204" charset="-122"/>
                <a:sym typeface="+mn-ea"/>
              </a:rPr>
              <a:t>以上的精度</a:t>
            </a:r>
            <a:endParaRPr lang="en-US" altLang="zh-CN" sz="1900" dirty="0">
              <a:solidFill>
                <a:schemeClr val="bg1"/>
              </a:solidFill>
              <a:latin typeface="微软雅黑" panose="020B0503020204020204" charset="-122"/>
              <a:ea typeface="微软雅黑" panose="020B0503020204020204" charset="-122"/>
              <a:sym typeface="+mn-ea"/>
            </a:endParaRPr>
          </a:p>
          <a:p>
            <a:pPr marL="285750" lvl="1" indent="-285750" algn="l">
              <a:lnSpc>
                <a:spcPct val="150000"/>
              </a:lnSpc>
              <a:spcBef>
                <a:spcPts val="1200"/>
              </a:spcBef>
              <a:buFont typeface="Wingdings" panose="05000000000000000000" pitchFamily="2" charset="2"/>
              <a:buChar char="Ø"/>
            </a:pPr>
            <a:r>
              <a:rPr lang="zh-CN" altLang="en-US" sz="1900" b="1" dirty="0">
                <a:solidFill>
                  <a:schemeClr val="accent1">
                    <a:lumMod val="60000"/>
                    <a:lumOff val="40000"/>
                  </a:schemeClr>
                </a:solidFill>
                <a:latin typeface="微软雅黑" panose="020B0503020204020204" charset="-122"/>
                <a:ea typeface="微软雅黑" panose="020B0503020204020204" charset="-122"/>
                <a:sym typeface="+mn-ea"/>
              </a:rPr>
              <a:t>资源消耗少</a:t>
            </a:r>
            <a:endParaRPr lang="en-US" altLang="zh-CN" sz="1900" b="1" dirty="0">
              <a:solidFill>
                <a:schemeClr val="accent1">
                  <a:lumMod val="60000"/>
                  <a:lumOff val="40000"/>
                </a:schemeClr>
              </a:solidFill>
              <a:latin typeface="微软雅黑" panose="020B0503020204020204" charset="-122"/>
              <a:ea typeface="微软雅黑" panose="020B0503020204020204" charset="-122"/>
              <a:sym typeface="+mn-ea"/>
            </a:endParaRPr>
          </a:p>
          <a:p>
            <a:pPr marL="285750" lvl="2" indent="0" algn="l">
              <a:lnSpc>
                <a:spcPct val="150000"/>
              </a:lnSpc>
              <a:buFont typeface="Wingdings" panose="05000000000000000000" pitchFamily="2" charset="2"/>
              <a:buChar char="ü"/>
            </a:pPr>
            <a:r>
              <a:rPr lang="zh-CN" altLang="en-US" sz="1900" dirty="0">
                <a:solidFill>
                  <a:schemeClr val="bg1"/>
                </a:solidFill>
                <a:latin typeface="微软雅黑" panose="020B0503020204020204" charset="-122"/>
                <a:ea typeface="微软雅黑" panose="020B0503020204020204" charset="-122"/>
                <a:sym typeface="微软雅黑" panose="020B0503020204020204" charset="-122"/>
              </a:rPr>
              <a:t>  </a:t>
            </a:r>
            <a:r>
              <a:rPr lang="zh-CN" altLang="en-US" sz="1900" dirty="0">
                <a:solidFill>
                  <a:schemeClr val="bg1"/>
                </a:solidFill>
                <a:effectLst/>
                <a:latin typeface="微软雅黑" panose="020B0503020204020204" charset="-122"/>
                <a:ea typeface="微软雅黑" panose="020B0503020204020204" charset="-122"/>
                <a:sym typeface="微软雅黑" panose="020B0503020204020204" charset="-122"/>
              </a:rPr>
              <a:t>推理时间较短，完整使用六个模型在</a:t>
            </a:r>
            <a:r>
              <a:rPr lang="zh-CN" altLang="en-US" sz="1900" dirty="0">
                <a:solidFill>
                  <a:schemeClr val="accent1">
                    <a:lumMod val="60000"/>
                    <a:lumOff val="40000"/>
                  </a:schemeClr>
                </a:solidFill>
                <a:effectLst/>
                <a:latin typeface="微软雅黑" panose="020B0503020204020204" charset="-122"/>
                <a:ea typeface="微软雅黑" panose="020B0503020204020204" charset="-122"/>
                <a:sym typeface="微软雅黑" panose="020B0503020204020204" charset="-122"/>
              </a:rPr>
              <a:t>单张</a:t>
            </a:r>
            <a:r>
              <a:rPr lang="en-US" altLang="zh-CN" sz="1900" dirty="0">
                <a:solidFill>
                  <a:schemeClr val="accent1">
                    <a:lumMod val="60000"/>
                    <a:lumOff val="40000"/>
                  </a:schemeClr>
                </a:solidFill>
                <a:effectLst/>
                <a:latin typeface="微软雅黑" panose="020B0503020204020204" charset="-122"/>
                <a:ea typeface="微软雅黑" panose="020B0503020204020204" charset="-122"/>
                <a:sym typeface="微软雅黑" panose="020B0503020204020204" charset="-122"/>
              </a:rPr>
              <a:t>V100 GPU</a:t>
            </a:r>
            <a:r>
              <a:rPr lang="zh-CN" altLang="en-US" sz="1900" dirty="0">
                <a:solidFill>
                  <a:schemeClr val="bg1"/>
                </a:solidFill>
                <a:effectLst/>
                <a:latin typeface="微软雅黑" panose="020B0503020204020204" charset="-122"/>
                <a:ea typeface="微软雅黑" panose="020B0503020204020204" charset="-122"/>
                <a:sym typeface="微软雅黑" panose="020B0503020204020204" charset="-122"/>
              </a:rPr>
              <a:t>每秒可预测</a:t>
            </a:r>
            <a:r>
              <a:rPr lang="en-US" altLang="zh-CN" sz="1900" dirty="0">
                <a:solidFill>
                  <a:schemeClr val="accent1">
                    <a:lumMod val="60000"/>
                    <a:lumOff val="40000"/>
                  </a:schemeClr>
                </a:solidFill>
                <a:effectLst/>
                <a:latin typeface="微软雅黑" panose="020B0503020204020204" charset="-122"/>
                <a:ea typeface="微软雅黑" panose="020B0503020204020204" charset="-122"/>
                <a:sym typeface="微软雅黑" panose="020B0503020204020204" charset="-122"/>
              </a:rPr>
              <a:t>450+</a:t>
            </a:r>
            <a:r>
              <a:rPr lang="zh-CN" altLang="en-US" sz="1900" dirty="0">
                <a:solidFill>
                  <a:schemeClr val="bg1"/>
                </a:solidFill>
                <a:effectLst/>
                <a:latin typeface="微软雅黑" panose="020B0503020204020204" charset="-122"/>
                <a:ea typeface="微软雅黑" panose="020B0503020204020204" charset="-122"/>
                <a:sym typeface="微软雅黑" panose="020B0503020204020204" charset="-122"/>
              </a:rPr>
              <a:t>条数据</a:t>
            </a:r>
            <a:endParaRPr lang="en-US" altLang="zh-CN" sz="1900" dirty="0">
              <a:solidFill>
                <a:schemeClr val="bg1"/>
              </a:solidFill>
              <a:latin typeface="微软雅黑" panose="020B0503020204020204" charset="-122"/>
              <a:ea typeface="微软雅黑" panose="020B0503020204020204" charset="-122"/>
              <a:sym typeface="微软雅黑" panose="020B0503020204020204" charset="-122"/>
            </a:endParaRPr>
          </a:p>
          <a:p>
            <a:pPr marL="285750" lvl="8" indent="0" algn="l">
              <a:lnSpc>
                <a:spcPct val="150000"/>
              </a:lnSpc>
              <a:buFont typeface="Wingdings" panose="05000000000000000000" pitchFamily="2" charset="2"/>
              <a:buChar char="ü"/>
            </a:pPr>
            <a:r>
              <a:rPr lang="zh-CN" altLang="en-US" sz="1900" dirty="0">
                <a:solidFill>
                  <a:schemeClr val="bg1"/>
                </a:solidFill>
                <a:latin typeface="微软雅黑" panose="020B0503020204020204" charset="-122"/>
                <a:ea typeface="微软雅黑" panose="020B0503020204020204" charset="-122"/>
                <a:sym typeface="微软雅黑" panose="020B0503020204020204" charset="-122"/>
              </a:rPr>
              <a:t>  单模参数量仅为</a:t>
            </a:r>
            <a:r>
              <a:rPr lang="en-US" altLang="zh-CN"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75M</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，单个</a:t>
            </a:r>
            <a:r>
              <a:rPr lang="en-US" altLang="zh-CN"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GPU</a:t>
            </a:r>
            <a:r>
              <a:rPr lang="zh-CN" altLang="en-US" sz="1900" dirty="0">
                <a:solidFill>
                  <a:schemeClr val="bg1"/>
                </a:solidFill>
                <a:latin typeface="微软雅黑" panose="020B0503020204020204" charset="-122"/>
                <a:ea typeface="微软雅黑" panose="020B0503020204020204" charset="-122"/>
                <a:sym typeface="微软雅黑" panose="020B0503020204020204" charset="-122"/>
              </a:rPr>
              <a:t>即可部署</a:t>
            </a:r>
            <a:endParaRPr lang="en-US" altLang="zh-CN" sz="1900" b="1" dirty="0">
              <a:solidFill>
                <a:schemeClr val="bg1"/>
              </a:solidFill>
              <a:latin typeface="微软雅黑" panose="020B0503020204020204" charset="-122"/>
              <a:ea typeface="微软雅黑" panose="020B0503020204020204" charset="-122"/>
              <a:sym typeface="微软雅黑" panose="020B0503020204020204" charset="-122"/>
            </a:endParaRPr>
          </a:p>
          <a:p>
            <a:pPr marL="285750" lvl="1" indent="-285750" algn="l">
              <a:lnSpc>
                <a:spcPct val="150000"/>
              </a:lnSpc>
              <a:spcBef>
                <a:spcPts val="1200"/>
              </a:spcBef>
              <a:buFont typeface="Wingdings" panose="05000000000000000000" pitchFamily="2" charset="2"/>
              <a:buChar char="Ø"/>
            </a:pPr>
            <a:r>
              <a:rPr lang="zh-CN" altLang="en-US" sz="19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拓展性</a:t>
            </a:r>
            <a:endParaRPr lang="en-US" altLang="zh-CN" sz="19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marL="284400" lvl="1" indent="0" algn="l">
              <a:lnSpc>
                <a:spcPct val="150000"/>
              </a:lnSpc>
              <a:buFont typeface="Wingdings" panose="05000000000000000000" pitchFamily="2" charset="2"/>
              <a:buChar char="ü"/>
            </a:pPr>
            <a:r>
              <a:rPr lang="zh-CN" altLang="en-US" sz="1900" dirty="0">
                <a:solidFill>
                  <a:schemeClr val="bg1"/>
                </a:solidFill>
                <a:latin typeface="微软雅黑" panose="020B0503020204020204" charset="-122"/>
                <a:ea typeface="微软雅黑" panose="020B0503020204020204" charset="-122"/>
                <a:sym typeface="微软雅黑" panose="020B0503020204020204" charset="-122"/>
              </a:rPr>
              <a:t>  </a:t>
            </a:r>
            <a:r>
              <a:rPr lang="en-US" altLang="zh-CN" sz="1900" dirty="0">
                <a:solidFill>
                  <a:schemeClr val="bg1"/>
                </a:solidFill>
                <a:latin typeface="微软雅黑" panose="020B0503020204020204" charset="-122"/>
                <a:ea typeface="微软雅黑" panose="020B0503020204020204" charset="-122"/>
                <a:sym typeface="+mn-ea"/>
              </a:rPr>
              <a:t>Bias</a:t>
            </a:r>
            <a:r>
              <a:rPr lang="zh-CN" altLang="en-US" sz="1900" dirty="0">
                <a:solidFill>
                  <a:schemeClr val="bg1"/>
                </a:solidFill>
                <a:latin typeface="微软雅黑" panose="020B0503020204020204" charset="-122"/>
                <a:ea typeface="微软雅黑" panose="020B0503020204020204" charset="-122"/>
                <a:sym typeface="+mn-ea"/>
              </a:rPr>
              <a:t>消除策略是</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mn-ea"/>
              </a:rPr>
              <a:t>模型无关、不需要参与训练的</a:t>
            </a:r>
            <a:r>
              <a:rPr lang="zh-CN" altLang="en-US" sz="1900" dirty="0">
                <a:solidFill>
                  <a:schemeClr val="bg1"/>
                </a:solidFill>
                <a:latin typeface="微软雅黑" panose="020B0503020204020204" charset="-122"/>
                <a:ea typeface="微软雅黑" panose="020B0503020204020204" charset="-122"/>
                <a:sym typeface="+mn-ea"/>
              </a:rPr>
              <a:t>，且能够</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mn-ea"/>
              </a:rPr>
              <a:t>拓展到其他数据分布不均衡的场景</a:t>
            </a:r>
            <a:endParaRPr lang="en-US" altLang="zh-CN"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marL="285750" lvl="1" indent="0" algn="l">
              <a:lnSpc>
                <a:spcPct val="150000"/>
              </a:lnSpc>
              <a:buFont typeface="Wingdings" panose="05000000000000000000" pitchFamily="2" charset="2"/>
              <a:buChar char="ü"/>
            </a:pPr>
            <a:r>
              <a:rPr lang="zh-CN" altLang="en-US" sz="1900" dirty="0">
                <a:solidFill>
                  <a:schemeClr val="bg1"/>
                </a:solidFill>
                <a:latin typeface="微软雅黑" panose="020B0503020204020204" charset="-122"/>
                <a:ea typeface="微软雅黑" panose="020B0503020204020204" charset="-122"/>
                <a:sym typeface="微软雅黑" panose="020B0503020204020204" charset="-122"/>
              </a:rPr>
              <a:t>  考虑商品标题的隐藏属性，对于未知的图片泛用性能更好</a:t>
            </a:r>
            <a:endParaRPr lang="en-US" altLang="zh-CN" sz="1900" dirty="0">
              <a:solidFill>
                <a:schemeClr val="bg1"/>
              </a:solidFill>
              <a:latin typeface="微软雅黑" panose="020B0503020204020204" charset="-122"/>
              <a:ea typeface="微软雅黑" panose="020B0503020204020204" charset="-122"/>
              <a:sym typeface="微软雅黑" panose="020B0503020204020204" charset="-122"/>
            </a:endParaRPr>
          </a:p>
          <a:p>
            <a:pPr marL="285750" lvl="1" indent="0" algn="l">
              <a:lnSpc>
                <a:spcPct val="150000"/>
              </a:lnSpc>
              <a:buFont typeface="Wingdings" panose="05000000000000000000" pitchFamily="2" charset="2"/>
              <a:buChar char="ü"/>
            </a:pPr>
            <a:r>
              <a:rPr lang="en-US" altLang="zh-CN" sz="1900" dirty="0">
                <a:solidFill>
                  <a:schemeClr val="bg1"/>
                </a:solidFill>
                <a:latin typeface="微软雅黑" panose="020B0503020204020204" charset="-122"/>
                <a:ea typeface="微软雅黑" panose="020B0503020204020204" charset="-122"/>
                <a:sym typeface="+mn-ea"/>
              </a:rPr>
              <a:t>  </a:t>
            </a:r>
            <a:r>
              <a:rPr lang="zh-CN" altLang="en-US" sz="1900" dirty="0">
                <a:solidFill>
                  <a:schemeClr val="bg1"/>
                </a:solidFill>
                <a:latin typeface="微软雅黑" panose="020B0503020204020204" charset="-122"/>
                <a:ea typeface="微软雅黑" panose="020B0503020204020204" charset="-122"/>
                <a:sym typeface="微软雅黑" panose="020B0503020204020204" charset="-122"/>
              </a:rPr>
              <a:t>可根据实际业务调整部署的模型数量，</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低延时</a:t>
            </a:r>
            <a:r>
              <a:rPr lang="zh-CN" altLang="en-US" sz="1900" dirty="0">
                <a:solidFill>
                  <a:schemeClr val="bg1"/>
                </a:solidFill>
                <a:latin typeface="微软雅黑" panose="020B0503020204020204" charset="-122"/>
                <a:ea typeface="微软雅黑" panose="020B0503020204020204" charset="-122"/>
                <a:sym typeface="微软雅黑" panose="020B0503020204020204" charset="-122"/>
              </a:rPr>
              <a:t>场景下使用</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单模型</a:t>
            </a:r>
            <a:r>
              <a:rPr lang="zh-CN" altLang="en-US" sz="1900" dirty="0">
                <a:solidFill>
                  <a:schemeClr val="bg1"/>
                </a:solidFill>
                <a:latin typeface="微软雅黑" panose="020B0503020204020204" charset="-122"/>
                <a:ea typeface="微软雅黑" panose="020B0503020204020204" charset="-122"/>
                <a:sym typeface="微软雅黑" panose="020B0503020204020204" charset="-122"/>
              </a:rPr>
              <a:t>即可，精度相较于多模型</a:t>
            </a:r>
            <a:r>
              <a:rPr lang="zh-CN" altLang="en-US"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损失极小</a:t>
            </a:r>
            <a:endParaRPr lang="en-US" altLang="zh-CN" sz="19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marL="285750" lvl="1" indent="0" algn="l">
              <a:lnSpc>
                <a:spcPct val="150000"/>
              </a:lnSpc>
              <a:buFont typeface="Wingdings" panose="05000000000000000000" pitchFamily="2" charset="2"/>
              <a:buChar char="ü"/>
            </a:pPr>
            <a:r>
              <a:rPr lang="zh-CN" altLang="en-US" sz="1900" dirty="0">
                <a:solidFill>
                  <a:schemeClr val="bg1"/>
                </a:solidFill>
                <a:latin typeface="微软雅黑" panose="020B0503020204020204" charset="-122"/>
                <a:ea typeface="微软雅黑" panose="020B0503020204020204" charset="-122"/>
                <a:sym typeface="微软雅黑" panose="020B0503020204020204" charset="-122"/>
              </a:rPr>
              <a:t>   整体方案能够灵活地拓展到搜索、对话等任务，比如文本语义匹配等</a:t>
            </a:r>
            <a:endParaRPr lang="en-US" altLang="zh-CN" sz="1900" dirty="0">
              <a:solidFill>
                <a:schemeClr val="bg1"/>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 Placeholder 4"/>
          <p:cNvSpPr txBox="1"/>
          <p:nvPr/>
        </p:nvSpPr>
        <p:spPr>
          <a:xfrm>
            <a:off x="772082" y="248533"/>
            <a:ext cx="5087124" cy="484457"/>
          </a:xfrm>
          <a:prstGeom prst="rect">
            <a:avLst/>
          </a:prstGeom>
          <a:ln w="3175">
            <a:miter lim="400000"/>
          </a:ln>
        </p:spPr>
        <p:txBody>
          <a:bodyPr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方案总结</a:t>
            </a:r>
            <a:endParaRPr dirty="0"/>
          </a:p>
        </p:txBody>
      </p:sp>
      <p:pic>
        <p:nvPicPr>
          <p:cNvPr id="192" name="+.png" descr="+.png"/>
          <p:cNvPicPr>
            <a:picLocks noChangeAspect="1"/>
          </p:cNvPicPr>
          <p:nvPr/>
        </p:nvPicPr>
        <p:blipFill>
          <a:blip r:embed="rId3"/>
          <a:stretch>
            <a:fillRect/>
          </a:stretch>
        </p:blipFill>
        <p:spPr>
          <a:xfrm>
            <a:off x="2254084" y="210237"/>
            <a:ext cx="148149" cy="148149"/>
          </a:xfrm>
          <a:prstGeom prst="rect">
            <a:avLst/>
          </a:prstGeom>
          <a:ln w="3175">
            <a:miter lim="400000"/>
            <a:headEnd/>
            <a:tailEnd/>
          </a:ln>
        </p:spPr>
      </p:pic>
      <p:pic>
        <p:nvPicPr>
          <p:cNvPr id="5" name="+.png" descr="+.png"/>
          <p:cNvPicPr>
            <a:picLocks noChangeAspect="1"/>
          </p:cNvPicPr>
          <p:nvPr/>
        </p:nvPicPr>
        <p:blipFill>
          <a:blip r:embed="rId3"/>
          <a:stretch>
            <a:fillRect/>
          </a:stretch>
        </p:blipFill>
        <p:spPr>
          <a:xfrm>
            <a:off x="552457" y="623622"/>
            <a:ext cx="148149" cy="148149"/>
          </a:xfrm>
          <a:prstGeom prst="rect">
            <a:avLst/>
          </a:prstGeom>
          <a:ln w="3175">
            <a:miter lim="400000"/>
            <a:headEnd/>
            <a:tailEnd/>
          </a:ln>
        </p:spPr>
      </p:pic>
      <p:sp>
        <p:nvSpPr>
          <p:cNvPr id="3" name="文本框 2"/>
          <p:cNvSpPr txBox="1"/>
          <p:nvPr/>
        </p:nvSpPr>
        <p:spPr>
          <a:xfrm>
            <a:off x="528074" y="897016"/>
            <a:ext cx="11310358" cy="5731826"/>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lvl="1" indent="-285750" algn="l">
              <a:lnSpc>
                <a:spcPct val="150000"/>
              </a:lnSpc>
              <a:spcBef>
                <a:spcPts val="1200"/>
              </a:spcBef>
              <a:buFont typeface="Wingdings" panose="05000000000000000000" pitchFamily="2" charset="2"/>
              <a:buChar char="Ø"/>
            </a:pPr>
            <a:r>
              <a:rPr lang="zh-CN" altLang="en-US" sz="2000" b="1" dirty="0">
                <a:solidFill>
                  <a:schemeClr val="accent1">
                    <a:lumMod val="60000"/>
                    <a:lumOff val="40000"/>
                  </a:schemeClr>
                </a:solidFill>
                <a:latin typeface="微软雅黑" panose="020B0503020204020204" charset="-122"/>
                <a:ea typeface="微软雅黑" panose="020B0503020204020204" charset="-122"/>
                <a:sym typeface="+mn-ea"/>
              </a:rPr>
              <a:t>总结</a:t>
            </a:r>
            <a:endParaRPr lang="en-US" altLang="zh-CN" sz="2000" b="1" dirty="0">
              <a:solidFill>
                <a:schemeClr val="accent1">
                  <a:lumMod val="60000"/>
                  <a:lumOff val="40000"/>
                </a:schemeClr>
              </a:solidFill>
              <a:latin typeface="微软雅黑" panose="020B0503020204020204" charset="-122"/>
              <a:ea typeface="微软雅黑" panose="020B0503020204020204" charset="-122"/>
              <a:sym typeface="+mn-ea"/>
            </a:endParaRPr>
          </a:p>
          <a:p>
            <a:pPr lvl="1" indent="0" algn="just">
              <a:lnSpc>
                <a:spcPct val="150000"/>
              </a:lnSpc>
            </a:pPr>
            <a:r>
              <a:rPr lang="zh-CN" altLang="en-US" sz="2000" dirty="0">
                <a:solidFill>
                  <a:schemeClr val="bg1"/>
                </a:solidFill>
                <a:latin typeface="微软雅黑" panose="020B0503020204020204" charset="-122"/>
                <a:ea typeface="微软雅黑" panose="020B0503020204020204" charset="-122"/>
                <a:sym typeface="+mn-ea"/>
              </a:rPr>
              <a:t>       针对图文的异质性，数据不均衡等难点，我们提出</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mn-ea"/>
              </a:rPr>
              <a:t>全面的数据增强方案</a:t>
            </a:r>
            <a:r>
              <a:rPr lang="zh-CN" altLang="en-US" sz="2000" dirty="0">
                <a:solidFill>
                  <a:schemeClr val="bg1"/>
                </a:solidFill>
                <a:latin typeface="微软雅黑" panose="020B0503020204020204" charset="-122"/>
                <a:ea typeface="微软雅黑" panose="020B0503020204020204" charset="-122"/>
                <a:sym typeface="+mn-ea"/>
              </a:rPr>
              <a:t>、</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mn-ea"/>
              </a:rPr>
              <a:t>消除不均衡数据的</a:t>
            </a:r>
            <a:r>
              <a:rPr lang="en-US" altLang="zh-CN" sz="2000" dirty="0">
                <a:solidFill>
                  <a:schemeClr val="accent1">
                    <a:lumMod val="60000"/>
                    <a:lumOff val="40000"/>
                  </a:schemeClr>
                </a:solidFill>
                <a:latin typeface="微软雅黑" panose="020B0503020204020204" charset="-122"/>
                <a:ea typeface="微软雅黑" panose="020B0503020204020204" charset="-122"/>
                <a:sym typeface="+mn-ea"/>
              </a:rPr>
              <a:t>bias</a:t>
            </a:r>
            <a:r>
              <a:rPr lang="zh-CN" altLang="en-US" sz="2000" dirty="0">
                <a:solidFill>
                  <a:schemeClr val="bg1"/>
                </a:solidFill>
                <a:latin typeface="微软雅黑" panose="020B0503020204020204" charset="-122"/>
                <a:ea typeface="微软雅黑" panose="020B0503020204020204" charset="-122"/>
                <a:sym typeface="+mn-ea"/>
              </a:rPr>
              <a:t>、采用</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mn-ea"/>
              </a:rPr>
              <a:t>多样的融合范式</a:t>
            </a:r>
            <a:r>
              <a:rPr lang="zh-CN" altLang="en-US" sz="2000" dirty="0">
                <a:solidFill>
                  <a:schemeClr val="bg1"/>
                </a:solidFill>
                <a:latin typeface="微软雅黑" panose="020B0503020204020204" charset="-122"/>
                <a:ea typeface="微软雅黑" panose="020B0503020204020204" charset="-122"/>
                <a:sym typeface="+mn-ea"/>
              </a:rPr>
              <a:t>和设计</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mn-ea"/>
              </a:rPr>
              <a:t>高效网络结构</a:t>
            </a:r>
            <a:r>
              <a:rPr lang="zh-CN" altLang="en-US" sz="2000" dirty="0">
                <a:solidFill>
                  <a:schemeClr val="bg1"/>
                </a:solidFill>
                <a:latin typeface="微软雅黑" panose="020B0503020204020204" charset="-122"/>
                <a:ea typeface="微软雅黑" panose="020B0503020204020204" charset="-122"/>
                <a:sym typeface="+mn-ea"/>
              </a:rPr>
              <a:t>，充分挖掘商品标题与图像之间的关联性，在电商场景下的图文匹配任务中取得了良好的效果，有助于提升用户体验，促进电商平台可持续发展。</a:t>
            </a:r>
            <a:endParaRPr lang="en-US" altLang="zh-CN" sz="2000" dirty="0">
              <a:solidFill>
                <a:schemeClr val="bg1"/>
              </a:solidFill>
              <a:latin typeface="微软雅黑" panose="020B0503020204020204" charset="-122"/>
              <a:ea typeface="微软雅黑" panose="020B0503020204020204" charset="-122"/>
              <a:sym typeface="+mn-ea"/>
            </a:endParaRPr>
          </a:p>
          <a:p>
            <a:pPr marL="285750" lvl="1" indent="-285750" algn="l">
              <a:lnSpc>
                <a:spcPct val="150000"/>
              </a:lnSpc>
              <a:spcBef>
                <a:spcPts val="1200"/>
              </a:spcBef>
              <a:buFont typeface="Wingdings" panose="05000000000000000000" pitchFamily="2" charset="2"/>
              <a:buChar char="Ø"/>
            </a:pPr>
            <a:r>
              <a:rPr lang="zh-CN" altLang="en-US" sz="2000" b="1" dirty="0">
                <a:solidFill>
                  <a:schemeClr val="accent1">
                    <a:lumMod val="60000"/>
                    <a:lumOff val="40000"/>
                  </a:schemeClr>
                </a:solidFill>
                <a:latin typeface="微软雅黑" panose="020B0503020204020204" charset="-122"/>
                <a:ea typeface="微软雅黑" panose="020B0503020204020204" charset="-122"/>
                <a:sym typeface="+mn-ea"/>
              </a:rPr>
              <a:t>思考和展望</a:t>
            </a:r>
            <a:endParaRPr lang="en-US" altLang="zh-CN" sz="2000" b="1" dirty="0">
              <a:solidFill>
                <a:schemeClr val="accent1">
                  <a:lumMod val="60000"/>
                  <a:lumOff val="40000"/>
                </a:schemeClr>
              </a:solidFill>
              <a:latin typeface="微软雅黑" panose="020B0503020204020204" charset="-122"/>
              <a:ea typeface="微软雅黑" panose="020B0503020204020204" charset="-122"/>
              <a:sym typeface="+mn-ea"/>
            </a:endParaRPr>
          </a:p>
          <a:p>
            <a:pPr marL="571500" lvl="3" indent="-285750" algn="just">
              <a:lnSpc>
                <a:spcPct val="150000"/>
              </a:lnSpc>
              <a:buFont typeface="Wingdings" panose="05000000000000000000" pitchFamily="2" charset="2"/>
              <a:buChar char="ü"/>
            </a:pPr>
            <a:r>
              <a:rPr lang="zh-CN" altLang="en-US" sz="2000" b="1" dirty="0">
                <a:solidFill>
                  <a:schemeClr val="bg1"/>
                </a:solidFill>
                <a:latin typeface="微软雅黑" panose="020B0503020204020204" charset="-122"/>
                <a:ea typeface="微软雅黑" panose="020B0503020204020204" charset="-122"/>
                <a:sym typeface="+mn-ea"/>
              </a:rPr>
              <a:t>性能提升：</a:t>
            </a:r>
            <a:r>
              <a:rPr lang="zh-CN" altLang="en-US" sz="2000" dirty="0">
                <a:solidFill>
                  <a:schemeClr val="bg1"/>
                </a:solidFill>
                <a:latin typeface="微软雅黑" panose="020B0503020204020204" charset="-122"/>
                <a:ea typeface="微软雅黑" panose="020B0503020204020204" charset="-122"/>
                <a:sym typeface="+mn-ea"/>
              </a:rPr>
              <a:t>针对图文匹配设计高效的模型以及精确的超参能够带来一定效果，</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mn-ea"/>
              </a:rPr>
              <a:t>挖掘海量数据的巨大价值</a:t>
            </a:r>
            <a:r>
              <a:rPr lang="zh-CN" altLang="en-US" sz="2000" dirty="0">
                <a:solidFill>
                  <a:schemeClr val="bg1"/>
                </a:solidFill>
                <a:latin typeface="微软雅黑" panose="020B0503020204020204" charset="-122"/>
                <a:ea typeface="微软雅黑" panose="020B0503020204020204" charset="-122"/>
                <a:sym typeface="+mn-ea"/>
              </a:rPr>
              <a:t>也可以带来可观的增益。</a:t>
            </a:r>
            <a:endParaRPr lang="en-US" altLang="zh-CN" sz="2000" dirty="0">
              <a:solidFill>
                <a:schemeClr val="bg1"/>
              </a:solidFill>
              <a:latin typeface="微软雅黑" panose="020B0503020204020204" charset="-122"/>
              <a:ea typeface="微软雅黑" panose="020B0503020204020204" charset="-122"/>
              <a:sym typeface="+mn-ea"/>
            </a:endParaRPr>
          </a:p>
          <a:p>
            <a:pPr marL="285750" lvl="3" indent="0" algn="just">
              <a:lnSpc>
                <a:spcPct val="150000"/>
              </a:lnSpc>
              <a:buFont typeface="Wingdings" panose="05000000000000000000" pitchFamily="2" charset="2"/>
              <a:buChar char="ü"/>
            </a:pPr>
            <a:r>
              <a:rPr lang="zh-CN" altLang="en-US" sz="2000" b="1" dirty="0">
                <a:solidFill>
                  <a:schemeClr val="bg1"/>
                </a:solidFill>
                <a:latin typeface="微软雅黑" panose="020B0503020204020204" charset="-122"/>
                <a:ea typeface="微软雅黑" panose="020B0503020204020204" charset="-122"/>
                <a:sym typeface="+mn-ea"/>
              </a:rPr>
              <a:t>  模型压缩：</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mn-ea"/>
              </a:rPr>
              <a:t>知识蒸馏、量化、剪枝、参数共享</a:t>
            </a:r>
            <a:r>
              <a:rPr lang="zh-CN" altLang="en-US" sz="2000" dirty="0">
                <a:solidFill>
                  <a:schemeClr val="bg1"/>
                </a:solidFill>
                <a:latin typeface="微软雅黑" panose="020B0503020204020204" charset="-122"/>
                <a:ea typeface="微软雅黑" panose="020B0503020204020204" charset="-122"/>
                <a:sym typeface="+mn-ea"/>
              </a:rPr>
              <a:t>等方法压缩模型，进一步降低模型功耗</a:t>
            </a:r>
            <a:endParaRPr lang="en-US" altLang="zh-CN" sz="2000" dirty="0">
              <a:solidFill>
                <a:schemeClr val="bg1"/>
              </a:solidFill>
              <a:latin typeface="微软雅黑" panose="020B0503020204020204" charset="-122"/>
              <a:ea typeface="微软雅黑" panose="020B0503020204020204" charset="-122"/>
              <a:sym typeface="+mn-ea"/>
            </a:endParaRPr>
          </a:p>
          <a:p>
            <a:pPr marL="285750" lvl="1" indent="0" algn="just">
              <a:lnSpc>
                <a:spcPct val="150000"/>
              </a:lnSpc>
              <a:buFont typeface="Wingdings" panose="05000000000000000000" pitchFamily="2" charset="2"/>
              <a:buChar char="ü"/>
            </a:pPr>
            <a:r>
              <a:rPr lang="zh-CN" altLang="en-US" sz="2000" b="1" dirty="0">
                <a:solidFill>
                  <a:schemeClr val="bg1"/>
                </a:solidFill>
                <a:latin typeface="微软雅黑" panose="020B0503020204020204" charset="-122"/>
                <a:ea typeface="微软雅黑" panose="020B0503020204020204" charset="-122"/>
                <a:sym typeface="+mn-ea"/>
              </a:rPr>
              <a:t>  异常样本检测：</a:t>
            </a:r>
            <a:r>
              <a:rPr lang="en-US" altLang="zh-CN" sz="2000" dirty="0">
                <a:solidFill>
                  <a:schemeClr val="accent1">
                    <a:lumMod val="60000"/>
                    <a:lumOff val="40000"/>
                  </a:schemeClr>
                </a:solidFill>
                <a:latin typeface="微软雅黑" panose="020B0503020204020204" charset="-122"/>
                <a:ea typeface="微软雅黑" panose="020B0503020204020204" charset="-122"/>
                <a:sym typeface="+mn-ea"/>
              </a:rPr>
              <a:t>OOD</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mn-ea"/>
              </a:rPr>
              <a:t>检测</a:t>
            </a:r>
            <a:r>
              <a:rPr lang="zh-CN" altLang="en-US" sz="2000" dirty="0">
                <a:solidFill>
                  <a:schemeClr val="bg1"/>
                </a:solidFill>
                <a:latin typeface="微软雅黑" panose="020B0503020204020204" charset="-122"/>
                <a:ea typeface="微软雅黑" panose="020B0503020204020204" charset="-122"/>
                <a:sym typeface="+mn-ea"/>
              </a:rPr>
              <a:t>方法，检测出预期分布外的</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mn-ea"/>
              </a:rPr>
              <a:t>异常样本</a:t>
            </a:r>
            <a:r>
              <a:rPr lang="zh-CN" altLang="en-US" sz="2000" dirty="0">
                <a:solidFill>
                  <a:schemeClr val="bg1"/>
                </a:solidFill>
                <a:latin typeface="微软雅黑" panose="020B0503020204020204" charset="-122"/>
                <a:ea typeface="微软雅黑" panose="020B0503020204020204" charset="-122"/>
                <a:sym typeface="+mn-ea"/>
              </a:rPr>
              <a:t>，提升模型可靠性和安全性</a:t>
            </a:r>
            <a:endParaRPr lang="en-US" altLang="zh-CN" sz="2000" dirty="0">
              <a:solidFill>
                <a:schemeClr val="bg1"/>
              </a:solidFill>
              <a:latin typeface="微软雅黑" panose="020B0503020204020204" charset="-122"/>
              <a:ea typeface="微软雅黑" panose="020B0503020204020204" charset="-122"/>
              <a:sym typeface="+mn-ea"/>
            </a:endParaRPr>
          </a:p>
          <a:p>
            <a:pPr marL="285750" lvl="1" indent="0" algn="just">
              <a:lnSpc>
                <a:spcPct val="150000"/>
              </a:lnSpc>
              <a:buFont typeface="Wingdings" panose="05000000000000000000" pitchFamily="2" charset="2"/>
              <a:buChar char="ü"/>
            </a:pP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  模型加速：</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高性能的存储数据库</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提升数据读写速度</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a:t>
            </a:r>
            <a:r>
              <a:rPr lang="en-US" altLang="zh-CN" sz="2000" dirty="0" err="1">
                <a:solidFill>
                  <a:schemeClr val="bg1"/>
                </a:solidFill>
                <a:latin typeface="微软雅黑" panose="020B0503020204020204" charset="-122"/>
                <a:ea typeface="微软雅黑" panose="020B0503020204020204" charset="-122"/>
                <a:sym typeface="微软雅黑" panose="020B0503020204020204" charset="-122"/>
              </a:rPr>
              <a:t>TensorRT</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等技术</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加速模型在线推理</a:t>
            </a:r>
            <a:endParaRPr lang="en-US" altLang="zh-CN" sz="20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marL="285750" lvl="1" indent="0" algn="just">
              <a:lnSpc>
                <a:spcPct val="150000"/>
              </a:lnSpc>
              <a:buFont typeface="Wingdings" panose="05000000000000000000" pitchFamily="2" charset="2"/>
              <a:buChar char="ü"/>
            </a:pP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  应用拓展：</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实际电商应用场景下关键属性类别是海量的，需要考虑</a:t>
            </a:r>
            <a:r>
              <a:rPr lang="zh-CN" altLang="en-US" sz="2000"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更多商品类别和关键属性</a:t>
            </a:r>
          </a:p>
          <a:p>
            <a:pPr lvl="1" indent="0" algn="l">
              <a:lnSpc>
                <a:spcPct val="150000"/>
              </a:lnSpc>
            </a:pPr>
            <a:endParaRPr lang="en-US" altLang="zh-CN" sz="2000" b="1" dirty="0">
              <a:solidFill>
                <a:schemeClr val="bg1"/>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163577927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首页1.png" descr="首页1.png"/>
          <p:cNvPicPr>
            <a:picLocks noChangeAspect="1"/>
          </p:cNvPicPr>
          <p:nvPr/>
        </p:nvPicPr>
        <p:blipFill>
          <a:blip r:embed="rId3"/>
          <a:stretch>
            <a:fillRect/>
          </a:stretch>
        </p:blipFill>
        <p:spPr>
          <a:xfrm>
            <a:off x="0" y="0"/>
            <a:ext cx="12192000" cy="6858000"/>
          </a:xfrm>
          <a:prstGeom prst="rect">
            <a:avLst/>
          </a:prstGeom>
          <a:ln w="3175">
            <a:miter lim="400000"/>
            <a:headEnd/>
            <a:tailEnd/>
          </a:ln>
        </p:spPr>
      </p:pic>
      <p:sp>
        <p:nvSpPr>
          <p:cNvPr id="215" name="感谢观看"/>
          <p:cNvSpPr txBox="1">
            <a:spLocks noGrp="1"/>
          </p:cNvSpPr>
          <p:nvPr>
            <p:ph type="ctrTitle"/>
          </p:nvPr>
        </p:nvSpPr>
        <p:spPr>
          <a:xfrm>
            <a:off x="1267667" y="2713831"/>
            <a:ext cx="9656666" cy="1430338"/>
          </a:xfrm>
          <a:prstGeom prst="rect">
            <a:avLst/>
          </a:prstGeom>
        </p:spPr>
        <p:txBody>
          <a:bodyPr anchor="t"/>
          <a:lstStyle>
            <a:lvl1pPr algn="ctr" defTabSz="1048385">
              <a:lnSpc>
                <a:spcPct val="90000"/>
              </a:lnSpc>
              <a:defRPr sz="7740" spc="-154">
                <a:solidFill>
                  <a:srgbClr val="FFFFFF"/>
                </a:solidFill>
              </a:defRPr>
            </a:lvl1pPr>
          </a:lstStyle>
          <a:p>
            <a:r>
              <a:rPr lang="zh-CN" altLang="en-US"/>
              <a:t>衷心感谢各位老师</a:t>
            </a:r>
            <a:endParaRPr dirty="0">
              <a:latin typeface="微软雅黑" panose="020B0503020204020204" charset="-122"/>
              <a:ea typeface="微软雅黑" panose="020B0503020204020204" charset="-122"/>
            </a:endParaRPr>
          </a:p>
        </p:txBody>
      </p:sp>
      <p:pic>
        <p:nvPicPr>
          <p:cNvPr id="216" name="+.png" descr="+.png"/>
          <p:cNvPicPr>
            <a:picLocks noChangeAspect="1"/>
          </p:cNvPicPr>
          <p:nvPr/>
        </p:nvPicPr>
        <p:blipFill>
          <a:blip r:embed="rId4"/>
          <a:stretch>
            <a:fillRect/>
          </a:stretch>
        </p:blipFill>
        <p:spPr>
          <a:xfrm>
            <a:off x="9955872" y="2264039"/>
            <a:ext cx="386293" cy="386292"/>
          </a:xfrm>
          <a:prstGeom prst="rect">
            <a:avLst/>
          </a:prstGeom>
          <a:ln w="3175">
            <a:miter lim="400000"/>
            <a:headEnd/>
            <a:tailEnd/>
          </a:ln>
        </p:spPr>
      </p:pic>
      <p:pic>
        <p:nvPicPr>
          <p:cNvPr id="217" name="人工智能学会.png" descr="人工智能学会.png"/>
          <p:cNvPicPr>
            <a:picLocks noChangeAspect="1"/>
          </p:cNvPicPr>
          <p:nvPr/>
        </p:nvPicPr>
        <p:blipFill>
          <a:blip r:embed="rId5"/>
          <a:stretch>
            <a:fillRect/>
          </a:stretch>
        </p:blipFill>
        <p:spPr>
          <a:xfrm>
            <a:off x="782240" y="633908"/>
            <a:ext cx="1839401" cy="349746"/>
          </a:xfrm>
          <a:prstGeom prst="rect">
            <a:avLst/>
          </a:prstGeom>
          <a:ln w="3175">
            <a:miter lim="400000"/>
            <a:headEnd/>
            <a:tailEnd/>
          </a:ln>
        </p:spPr>
      </p:pic>
      <p:pic>
        <p:nvPicPr>
          <p:cNvPr id="218" name="杭州人才交流logo.png" descr="杭州人才交流logo.png"/>
          <p:cNvPicPr>
            <a:picLocks noChangeAspect="1"/>
          </p:cNvPicPr>
          <p:nvPr/>
        </p:nvPicPr>
        <p:blipFill>
          <a:blip r:embed="rId6"/>
          <a:stretch>
            <a:fillRect/>
          </a:stretch>
        </p:blipFill>
        <p:spPr>
          <a:xfrm>
            <a:off x="3016020" y="653338"/>
            <a:ext cx="2402880" cy="310886"/>
          </a:xfrm>
          <a:prstGeom prst="rect">
            <a:avLst/>
          </a:prstGeom>
          <a:ln w="3175">
            <a:miter lim="400000"/>
            <a:headEnd/>
            <a:tailEnd/>
          </a:ln>
        </p:spPr>
      </p:pic>
      <p:pic>
        <p:nvPicPr>
          <p:cNvPr id="219" name="余杭人才.png" descr="余杭人才.png"/>
          <p:cNvPicPr>
            <a:picLocks noChangeAspect="1"/>
          </p:cNvPicPr>
          <p:nvPr/>
        </p:nvPicPr>
        <p:blipFill>
          <a:blip r:embed="rId7"/>
          <a:stretch>
            <a:fillRect/>
          </a:stretch>
        </p:blipFill>
        <p:spPr>
          <a:xfrm>
            <a:off x="5800578" y="564058"/>
            <a:ext cx="1104901" cy="482601"/>
          </a:xfrm>
          <a:prstGeom prst="rect">
            <a:avLst/>
          </a:prstGeom>
          <a:ln w="3175">
            <a:miter lim="400000"/>
            <a:headEnd/>
            <a:tailEnd/>
          </a:ln>
        </p:spPr>
      </p:pic>
      <p:pic>
        <p:nvPicPr>
          <p:cNvPr id="220" name="京东logo.png" descr="京东logo.png"/>
          <p:cNvPicPr>
            <a:picLocks noChangeAspect="1"/>
          </p:cNvPicPr>
          <p:nvPr/>
        </p:nvPicPr>
        <p:blipFill>
          <a:blip r:embed="rId8"/>
          <a:stretch>
            <a:fillRect/>
          </a:stretch>
        </p:blipFill>
        <p:spPr>
          <a:xfrm>
            <a:off x="10342165" y="627558"/>
            <a:ext cx="1174751" cy="355601"/>
          </a:xfrm>
          <a:prstGeom prst="rect">
            <a:avLst/>
          </a:prstGeom>
          <a:ln w="3175">
            <a:miter lim="400000"/>
            <a:headEnd/>
            <a:tailEnd/>
          </a:ln>
        </p:spPr>
      </p:pic>
      <p:pic>
        <p:nvPicPr>
          <p:cNvPr id="2" name="+.png" descr="+.png">
            <a:extLst>
              <a:ext uri="{FF2B5EF4-FFF2-40B4-BE49-F238E27FC236}">
                <a16:creationId xmlns:a16="http://schemas.microsoft.com/office/drawing/2014/main" id="{F7605E3B-7716-0B2A-790B-E3F366CBC26F}"/>
              </a:ext>
            </a:extLst>
          </p:cNvPr>
          <p:cNvPicPr>
            <a:picLocks noChangeAspect="1"/>
          </p:cNvPicPr>
          <p:nvPr/>
        </p:nvPicPr>
        <p:blipFill>
          <a:blip r:embed="rId4"/>
          <a:stretch>
            <a:fillRect/>
          </a:stretch>
        </p:blipFill>
        <p:spPr>
          <a:xfrm>
            <a:off x="1860437" y="3821377"/>
            <a:ext cx="386293" cy="386292"/>
          </a:xfrm>
          <a:prstGeom prst="rect">
            <a:avLst/>
          </a:prstGeom>
          <a:ln w="3175">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4.png" descr="4.png"/>
          <p:cNvPicPr>
            <a:picLocks noChangeAspect="1"/>
          </p:cNvPicPr>
          <p:nvPr/>
        </p:nvPicPr>
        <p:blipFill>
          <a:blip r:embed="rId2"/>
          <a:stretch>
            <a:fillRect/>
          </a:stretch>
        </p:blipFill>
        <p:spPr>
          <a:xfrm>
            <a:off x="0" y="0"/>
            <a:ext cx="12192000" cy="6858000"/>
          </a:xfrm>
          <a:prstGeom prst="rect">
            <a:avLst/>
          </a:prstGeom>
          <a:ln w="3175">
            <a:miter lim="400000"/>
            <a:headEnd/>
            <a:tailEnd/>
          </a:ln>
        </p:spPr>
      </p:pic>
      <p:sp>
        <p:nvSpPr>
          <p:cNvPr id="170" name="目录"/>
          <p:cNvSpPr txBox="1">
            <a:spLocks noGrp="1"/>
          </p:cNvSpPr>
          <p:nvPr>
            <p:ph type="ctrTitle"/>
          </p:nvPr>
        </p:nvSpPr>
        <p:spPr>
          <a:xfrm>
            <a:off x="700220" y="348993"/>
            <a:ext cx="1741163" cy="422683"/>
          </a:xfrm>
          <a:prstGeom prst="rect">
            <a:avLst/>
          </a:prstGeom>
        </p:spPr>
        <p:txBody>
          <a:bodyPr anchor="ctr" anchorCtr="0">
            <a:noAutofit/>
          </a:bodyPr>
          <a:lstStyle>
            <a:lvl1pPr defTabSz="511810">
              <a:lnSpc>
                <a:spcPct val="90000"/>
              </a:lnSpc>
              <a:defRPr sz="2100" spc="-42">
                <a:solidFill>
                  <a:srgbClr val="FFFFFF"/>
                </a:solidFill>
              </a:defRPr>
            </a:lvl1pPr>
          </a:lstStyle>
          <a:p>
            <a:pPr algn="l"/>
            <a:r>
              <a:rPr sz="2800" dirty="0" err="1">
                <a:latin typeface="微软雅黑" panose="020B0503020204020204" charset="-122"/>
                <a:ea typeface="微软雅黑" panose="020B0503020204020204" charset="-122"/>
              </a:rPr>
              <a:t>目录</a:t>
            </a:r>
            <a:endParaRPr sz="2800" dirty="0">
              <a:latin typeface="微软雅黑" panose="020B0503020204020204" charset="-122"/>
              <a:ea typeface="微软雅黑" panose="020B0503020204020204" charset="-122"/>
            </a:endParaRPr>
          </a:p>
        </p:txBody>
      </p:sp>
      <p:grpSp>
        <p:nvGrpSpPr>
          <p:cNvPr id="3" name="组合 2"/>
          <p:cNvGrpSpPr/>
          <p:nvPr/>
        </p:nvGrpSpPr>
        <p:grpSpPr>
          <a:xfrm>
            <a:off x="1665605" y="2084070"/>
            <a:ext cx="6701155" cy="2493645"/>
            <a:chOff x="1825" y="3312"/>
            <a:chExt cx="10553" cy="3927"/>
          </a:xfrm>
        </p:grpSpPr>
        <p:grpSp>
          <p:nvGrpSpPr>
            <p:cNvPr id="2" name="组合 1"/>
            <p:cNvGrpSpPr/>
            <p:nvPr/>
          </p:nvGrpSpPr>
          <p:grpSpPr>
            <a:xfrm>
              <a:off x="1826" y="3312"/>
              <a:ext cx="10552" cy="751"/>
              <a:chOff x="1825" y="1796"/>
              <a:chExt cx="10552" cy="751"/>
            </a:xfrm>
          </p:grpSpPr>
          <p:pic>
            <p:nvPicPr>
              <p:cNvPr id="172" name="图片 17" descr="图片 17"/>
              <p:cNvPicPr>
                <a:picLocks noChangeAspect="1"/>
              </p:cNvPicPr>
              <p:nvPr/>
            </p:nvPicPr>
            <p:blipFill>
              <a:blip r:embed="rId3"/>
              <a:stretch>
                <a:fillRect/>
              </a:stretch>
            </p:blipFill>
            <p:spPr>
              <a:xfrm>
                <a:off x="1825" y="1972"/>
                <a:ext cx="280" cy="280"/>
              </a:xfrm>
              <a:prstGeom prst="rect">
                <a:avLst/>
              </a:prstGeom>
              <a:ln w="3175">
                <a:miter lim="400000"/>
                <a:headEnd/>
                <a:tailEnd/>
              </a:ln>
            </p:spPr>
          </p:pic>
          <p:sp>
            <p:nvSpPr>
              <p:cNvPr id="173" name="文本框 5"/>
              <p:cNvSpPr txBox="1"/>
              <p:nvPr/>
            </p:nvSpPr>
            <p:spPr>
              <a:xfrm>
                <a:off x="2405" y="1796"/>
                <a:ext cx="5162" cy="751"/>
              </a:xfrm>
              <a:prstGeom prst="rect">
                <a:avLst/>
              </a:prstGeom>
              <a:ln w="3175">
                <a:miter lim="400000"/>
              </a:ln>
            </p:spPr>
            <p:txBody>
              <a:bodyPr wrap="none" lIns="22859" tIns="22859" rIns="22859" bIns="22859">
                <a:spAutoFit/>
              </a:bodyPr>
              <a:lstStyle/>
              <a:p>
                <a:pPr algn="l" defTabSz="457200">
                  <a:defRPr sz="2000">
                    <a:solidFill>
                      <a:srgbClr val="FFFFFF"/>
                    </a:solidFill>
                    <a:latin typeface="Alibaba PuHuiTi"/>
                    <a:ea typeface="Alibaba PuHuiTi"/>
                    <a:cs typeface="Alibaba PuHuiTi"/>
                    <a:sym typeface="Alibaba PuHuiTi"/>
                  </a:defRPr>
                </a:pPr>
                <a:r>
                  <a:rPr lang="zh-CN" altLang="en-US" sz="2800"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团队背景和赛题解读</a:t>
                </a:r>
                <a:endParaRPr sz="2800"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74" name="图片 17" descr="图片 17"/>
              <p:cNvPicPr>
                <a:picLocks noChangeAspect="1"/>
              </p:cNvPicPr>
              <p:nvPr/>
            </p:nvPicPr>
            <p:blipFill>
              <a:blip r:embed="rId3"/>
              <a:stretch>
                <a:fillRect/>
              </a:stretch>
            </p:blipFill>
            <p:spPr>
              <a:xfrm>
                <a:off x="9460" y="1972"/>
                <a:ext cx="280" cy="280"/>
              </a:xfrm>
              <a:prstGeom prst="rect">
                <a:avLst/>
              </a:prstGeom>
              <a:ln w="3175">
                <a:miter lim="400000"/>
                <a:headEnd/>
                <a:tailEnd/>
              </a:ln>
            </p:spPr>
          </p:pic>
          <p:sp>
            <p:nvSpPr>
              <p:cNvPr id="175" name="文本框 5"/>
              <p:cNvSpPr txBox="1"/>
              <p:nvPr/>
            </p:nvSpPr>
            <p:spPr>
              <a:xfrm>
                <a:off x="10042" y="1796"/>
                <a:ext cx="2335" cy="751"/>
              </a:xfrm>
              <a:prstGeom prst="rect">
                <a:avLst/>
              </a:prstGeom>
              <a:ln w="3175">
                <a:miter lim="400000"/>
              </a:ln>
            </p:spPr>
            <p:txBody>
              <a:bodyPr wrap="none" lIns="22859" tIns="22859" rIns="22859" bIns="22859">
                <a:spAutoFit/>
              </a:bodyPr>
              <a:lstStyle/>
              <a:p>
                <a:pPr algn="l" defTabSz="457200">
                  <a:defRPr sz="2000">
                    <a:solidFill>
                      <a:srgbClr val="FFFFFF"/>
                    </a:solidFill>
                    <a:latin typeface="Alibaba PuHuiTi"/>
                    <a:ea typeface="Alibaba PuHuiTi"/>
                    <a:cs typeface="Alibaba PuHuiTi"/>
                    <a:sym typeface="Alibaba PuHuiTi"/>
                  </a:defRPr>
                </a:pPr>
                <a:r>
                  <a:rPr lang="zh-CN" altLang="en-US" sz="2800" dirty="0">
                    <a:latin typeface="微软雅黑" panose="020B0503020204020204" charset="-122"/>
                    <a:ea typeface="微软雅黑" panose="020B0503020204020204" charset="-122"/>
                    <a:cs typeface="微软雅黑" panose="020B0503020204020204" charset="-122"/>
                    <a:sym typeface="微软雅黑" panose="020B0503020204020204" charset="-122"/>
                  </a:rPr>
                  <a:t>整体设计</a:t>
                </a:r>
                <a:endParaRPr sz="28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pic>
          <p:nvPicPr>
            <p:cNvPr id="176" name="图片 17" descr="图片 17"/>
            <p:cNvPicPr>
              <a:picLocks noChangeAspect="1"/>
            </p:cNvPicPr>
            <p:nvPr/>
          </p:nvPicPr>
          <p:blipFill>
            <a:blip r:embed="rId3"/>
            <a:stretch>
              <a:fillRect/>
            </a:stretch>
          </p:blipFill>
          <p:spPr>
            <a:xfrm>
              <a:off x="9460" y="6664"/>
              <a:ext cx="280" cy="280"/>
            </a:xfrm>
            <a:prstGeom prst="rect">
              <a:avLst/>
            </a:prstGeom>
            <a:ln w="3175">
              <a:miter lim="400000"/>
              <a:headEnd/>
              <a:tailEnd/>
            </a:ln>
          </p:spPr>
        </p:pic>
        <p:sp>
          <p:nvSpPr>
            <p:cNvPr id="177" name="文本框 5"/>
            <p:cNvSpPr txBox="1"/>
            <p:nvPr/>
          </p:nvSpPr>
          <p:spPr>
            <a:xfrm>
              <a:off x="10043" y="6488"/>
              <a:ext cx="2335" cy="751"/>
            </a:xfrm>
            <a:prstGeom prst="rect">
              <a:avLst/>
            </a:prstGeom>
            <a:ln w="3175">
              <a:miter lim="400000"/>
            </a:ln>
          </p:spPr>
          <p:txBody>
            <a:bodyPr wrap="none" lIns="22859" tIns="22859" rIns="22859" bIns="22859">
              <a:spAutoFit/>
            </a:bodyPr>
            <a:lstStyle/>
            <a:p>
              <a:pPr algn="l" defTabSz="457200">
                <a:defRPr sz="2000">
                  <a:solidFill>
                    <a:srgbClr val="FFFFFF"/>
                  </a:solidFill>
                  <a:latin typeface="Alibaba PuHuiTi"/>
                  <a:ea typeface="Alibaba PuHuiTi"/>
                  <a:cs typeface="Alibaba PuHuiTi"/>
                  <a:sym typeface="Alibaba PuHuiTi"/>
                </a:defRPr>
              </a:pPr>
              <a:r>
                <a:rPr lang="zh-CN" altLang="en-US" sz="2800" dirty="0">
                  <a:latin typeface="微软雅黑" panose="020B0503020204020204" charset="-122"/>
                  <a:ea typeface="微软雅黑" panose="020B0503020204020204" charset="-122"/>
                  <a:cs typeface="微软雅黑" panose="020B0503020204020204" charset="-122"/>
                  <a:sym typeface="微软雅黑" panose="020B0503020204020204" charset="-122"/>
                </a:rPr>
                <a:t>方案总结</a:t>
              </a:r>
              <a:endParaRPr sz="28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78" name="图片 17" descr="图片 17"/>
            <p:cNvPicPr>
              <a:picLocks noChangeAspect="1"/>
            </p:cNvPicPr>
            <p:nvPr/>
          </p:nvPicPr>
          <p:blipFill>
            <a:blip r:embed="rId3"/>
            <a:stretch>
              <a:fillRect/>
            </a:stretch>
          </p:blipFill>
          <p:spPr>
            <a:xfrm>
              <a:off x="1825" y="6664"/>
              <a:ext cx="280" cy="280"/>
            </a:xfrm>
            <a:prstGeom prst="rect">
              <a:avLst/>
            </a:prstGeom>
            <a:ln w="3175">
              <a:miter lim="400000"/>
              <a:headEnd/>
              <a:tailEnd/>
            </a:ln>
          </p:spPr>
        </p:pic>
        <p:sp>
          <p:nvSpPr>
            <p:cNvPr id="179" name="文本框 5"/>
            <p:cNvSpPr txBox="1"/>
            <p:nvPr/>
          </p:nvSpPr>
          <p:spPr>
            <a:xfrm>
              <a:off x="2405" y="6488"/>
              <a:ext cx="2335" cy="751"/>
            </a:xfrm>
            <a:prstGeom prst="rect">
              <a:avLst/>
            </a:prstGeom>
            <a:ln w="3175">
              <a:miter lim="400000"/>
            </a:ln>
          </p:spPr>
          <p:txBody>
            <a:bodyPr wrap="none" lIns="22859" tIns="22859" rIns="22859" bIns="22859">
              <a:spAutoFit/>
            </a:bodyPr>
            <a:lstStyle/>
            <a:p>
              <a:pPr algn="l" defTabSz="457200">
                <a:defRPr sz="2000">
                  <a:solidFill>
                    <a:srgbClr val="FFFFFF"/>
                  </a:solidFill>
                  <a:latin typeface="Alibaba PuHuiTi"/>
                  <a:ea typeface="Alibaba PuHuiTi"/>
                  <a:cs typeface="Alibaba PuHuiTi"/>
                  <a:sym typeface="Alibaba PuHuiTi"/>
                </a:defRPr>
              </a:pPr>
              <a:r>
                <a:rPr lang="zh-CN" altLang="en-US" sz="2800" dirty="0">
                  <a:latin typeface="微软雅黑" panose="020B0503020204020204" charset="-122"/>
                  <a:ea typeface="微软雅黑" panose="020B0503020204020204" charset="-122"/>
                  <a:cs typeface="微软雅黑" panose="020B0503020204020204" charset="-122"/>
                  <a:sym typeface="微软雅黑" panose="020B0503020204020204" charset="-122"/>
                </a:rPr>
                <a:t>创新落地</a:t>
              </a:r>
              <a:endParaRPr sz="28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pic>
        <p:nvPicPr>
          <p:cNvPr id="5" name="+.png" descr="+.png"/>
          <p:cNvPicPr>
            <a:picLocks noChangeAspect="1"/>
          </p:cNvPicPr>
          <p:nvPr/>
        </p:nvPicPr>
        <p:blipFill>
          <a:blip r:embed="rId4"/>
          <a:stretch>
            <a:fillRect/>
          </a:stretch>
        </p:blipFill>
        <p:spPr>
          <a:xfrm>
            <a:off x="552457" y="623622"/>
            <a:ext cx="148149" cy="148149"/>
          </a:xfrm>
          <a:prstGeom prst="rect">
            <a:avLst/>
          </a:prstGeom>
          <a:ln w="3175">
            <a:miter lim="400000"/>
            <a:headEnd/>
            <a:tailEnd/>
          </a:ln>
        </p:spPr>
      </p:pic>
      <p:pic>
        <p:nvPicPr>
          <p:cNvPr id="6" name="+.png" descr="+.png"/>
          <p:cNvPicPr>
            <a:picLocks noChangeAspect="1"/>
          </p:cNvPicPr>
          <p:nvPr/>
        </p:nvPicPr>
        <p:blipFill>
          <a:blip r:embed="rId4"/>
          <a:stretch>
            <a:fillRect/>
          </a:stretch>
        </p:blipFill>
        <p:spPr>
          <a:xfrm>
            <a:off x="1446537" y="208967"/>
            <a:ext cx="148149" cy="148149"/>
          </a:xfrm>
          <a:prstGeom prst="rect">
            <a:avLst/>
          </a:prstGeom>
          <a:ln w="3175">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custDataLst>
              <p:tags r:id="rId1"/>
            </p:custDataLst>
          </p:nvPr>
        </p:nvGraphicFramePr>
        <p:xfrm>
          <a:off x="1587499" y="1429522"/>
          <a:ext cx="9017001" cy="5047479"/>
        </p:xfrm>
        <a:graphic>
          <a:graphicData uri="http://schemas.openxmlformats.org/drawingml/2006/table">
            <a:tbl>
              <a:tblPr firstRow="1" bandRow="1">
                <a:tableStyleId>{5C22544A-7EE6-4342-B048-85BDC9FD1C3A}</a:tableStyleId>
              </a:tblPr>
              <a:tblGrid>
                <a:gridCol w="1747202">
                  <a:extLst>
                    <a:ext uri="{9D8B030D-6E8A-4147-A177-3AD203B41FA5}">
                      <a16:colId xmlns:a16="http://schemas.microsoft.com/office/drawing/2014/main" val="20000"/>
                    </a:ext>
                  </a:extLst>
                </a:gridCol>
                <a:gridCol w="5326871">
                  <a:extLst>
                    <a:ext uri="{9D8B030D-6E8A-4147-A177-3AD203B41FA5}">
                      <a16:colId xmlns:a16="http://schemas.microsoft.com/office/drawing/2014/main" val="20001"/>
                    </a:ext>
                  </a:extLst>
                </a:gridCol>
                <a:gridCol w="1942928">
                  <a:extLst>
                    <a:ext uri="{9D8B030D-6E8A-4147-A177-3AD203B41FA5}">
                      <a16:colId xmlns:a16="http://schemas.microsoft.com/office/drawing/2014/main" val="20002"/>
                    </a:ext>
                  </a:extLst>
                </a:gridCol>
              </a:tblGrid>
              <a:tr h="437775">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lnSpc>
                          <a:spcPct val="100000"/>
                        </a:lnSpc>
                      </a:pPr>
                      <a:r>
                        <a:rPr lang="zh-CN" altLang="en-US" sz="2000">
                          <a:latin typeface="微软雅黑" panose="020B0503020204020204" charset="-122"/>
                          <a:ea typeface="微软雅黑" panose="020B0503020204020204" charset="-122"/>
                          <a:sym typeface="微软雅黑" panose="020B0503020204020204" charset="-122"/>
                        </a:rPr>
                        <a:t>时间</a:t>
                      </a:r>
                    </a:p>
                  </a:txBody>
                  <a:tcPr marL="68580" marR="68580" marT="34290" marB="34290" anchor="ct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lnSpc>
                          <a:spcPct val="100000"/>
                        </a:lnSpc>
                      </a:pPr>
                      <a:r>
                        <a:rPr lang="zh-CN" altLang="en-US" sz="2000">
                          <a:latin typeface="微软雅黑" panose="020B0503020204020204" charset="-122"/>
                          <a:ea typeface="微软雅黑" panose="020B0503020204020204" charset="-122"/>
                          <a:sym typeface="微软雅黑" panose="020B0503020204020204" charset="-122"/>
                        </a:rPr>
                        <a:t>竞赛名称</a:t>
                      </a:r>
                    </a:p>
                  </a:txBody>
                  <a:tcPr marL="68580" marR="68580" marT="34290" marB="34290" anchor="ct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lnSpc>
                          <a:spcPct val="100000"/>
                        </a:lnSpc>
                      </a:pPr>
                      <a:r>
                        <a:rPr lang="zh-CN" altLang="en-US" sz="2000">
                          <a:latin typeface="微软雅黑" panose="020B0503020204020204" charset="-122"/>
                          <a:ea typeface="微软雅黑" panose="020B0503020204020204" charset="-122"/>
                          <a:sym typeface="微软雅黑" panose="020B0503020204020204" charset="-122"/>
                        </a:rPr>
                        <a:t>获奖级别</a:t>
                      </a:r>
                    </a:p>
                  </a:txBody>
                  <a:tcPr marL="68580" marR="68580" marT="34290" marB="34290" anchor="ctr"/>
                </a:tc>
                <a:extLst>
                  <a:ext uri="{0D108BD9-81ED-4DB2-BD59-A6C34878D82A}">
                    <a16:rowId xmlns:a16="http://schemas.microsoft.com/office/drawing/2014/main" val="10000"/>
                  </a:ext>
                </a:extLst>
              </a:tr>
              <a:tr h="734647">
                <a:tc>
                  <a:txBody>
                    <a:bodyPr/>
                    <a:lstStyle/>
                    <a:p>
                      <a:pPr algn="ctr">
                        <a:lnSpc>
                          <a:spcPct val="100000"/>
                        </a:lnSpc>
                      </a:pPr>
                      <a:r>
                        <a:rPr lang="en-US" altLang="zh-CN"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2022</a:t>
                      </a:r>
                      <a:r>
                        <a:rPr lang="zh-CN" altLang="en-US"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年</a:t>
                      </a:r>
                      <a:r>
                        <a:rPr lang="en-US" altLang="zh-CN"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6</a:t>
                      </a:r>
                      <a:r>
                        <a:rPr lang="zh-CN" altLang="en-US"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月</a:t>
                      </a:r>
                    </a:p>
                  </a:txBody>
                  <a:tcPr marL="68580" marR="68580" marT="34290" marB="34290" anchor="ctr"/>
                </a:tc>
                <a:tc>
                  <a:txBody>
                    <a:bodyPr/>
                    <a:lstStyle/>
                    <a:p>
                      <a:pPr algn="ctr">
                        <a:lnSpc>
                          <a:spcPct val="100000"/>
                        </a:lnSpc>
                      </a:pPr>
                      <a:r>
                        <a:rPr lang="zh-CN" altLang="en-US" sz="1800" b="1">
                          <a:solidFill>
                            <a:srgbClr val="0D0A21"/>
                          </a:solidFill>
                          <a:latin typeface="微软雅黑" panose="020B0503020204020204" charset="-122"/>
                          <a:ea typeface="微软雅黑" panose="020B0503020204020204" charset="-122"/>
                          <a:sym typeface="微软雅黑" panose="020B0503020204020204" charset="-122"/>
                        </a:rPr>
                        <a:t>全球人工智能技术大赛</a:t>
                      </a:r>
                      <a:endParaRPr lang="en-US" altLang="zh-CN" sz="1800" b="1">
                        <a:solidFill>
                          <a:srgbClr val="0D0A21"/>
                        </a:solidFill>
                        <a:latin typeface="微软雅黑" panose="020B0503020204020204" charset="-122"/>
                        <a:ea typeface="微软雅黑" panose="020B0503020204020204" charset="-122"/>
                        <a:sym typeface="微软雅黑" panose="020B0503020204020204" charset="-122"/>
                      </a:endParaRPr>
                    </a:p>
                    <a:p>
                      <a:pPr algn="ctr">
                        <a:lnSpc>
                          <a:spcPct val="100000"/>
                        </a:lnSpc>
                      </a:pPr>
                      <a:r>
                        <a:rPr lang="zh-CN" altLang="en-US" sz="1800" b="0">
                          <a:solidFill>
                            <a:srgbClr val="0D0A21"/>
                          </a:solidFill>
                          <a:latin typeface="微软雅黑" panose="020B0503020204020204" charset="-122"/>
                          <a:ea typeface="微软雅黑" panose="020B0503020204020204" charset="-122"/>
                          <a:sym typeface="微软雅黑" panose="020B0503020204020204" charset="-122"/>
                        </a:rPr>
                        <a:t>电商关键属性的图文匹配</a:t>
                      </a:r>
                    </a:p>
                  </a:txBody>
                  <a:tcPr marL="68580" marR="68580" marT="34290" marB="34290" anchor="ctr"/>
                </a:tc>
                <a:tc>
                  <a:txBody>
                    <a:bodyPr/>
                    <a:lstStyle/>
                    <a:p>
                      <a:pPr algn="ctr">
                        <a:lnSpc>
                          <a:spcPct val="100000"/>
                        </a:lnSpc>
                      </a:pPr>
                      <a:r>
                        <a:rPr lang="zh-CN" altLang="en-US" sz="1800" b="1">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初赛第</a:t>
                      </a:r>
                      <a:r>
                        <a:rPr lang="en-US" altLang="zh-CN" sz="1800" b="1">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r>
                        <a:rPr lang="zh-CN" altLang="en-US" sz="1800" b="1">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名</a:t>
                      </a:r>
                      <a:endParaRPr lang="en-US" altLang="zh-CN" sz="1800" b="1">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ctr">
                        <a:lnSpc>
                          <a:spcPct val="100000"/>
                        </a:lnSpc>
                      </a:pPr>
                      <a:r>
                        <a:rPr lang="zh-CN" altLang="en-US" sz="1800" b="1">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复赛第</a:t>
                      </a:r>
                      <a:r>
                        <a:rPr lang="en-US" altLang="zh-CN" sz="1800" b="1">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5</a:t>
                      </a:r>
                      <a:r>
                        <a:rPr lang="zh-CN" altLang="en-US" sz="1800" b="1">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名</a:t>
                      </a:r>
                    </a:p>
                  </a:txBody>
                  <a:tcPr marL="68580" marR="68580" marT="34290" marB="34290" anchor="ctr"/>
                </a:tc>
                <a:extLst>
                  <a:ext uri="{0D108BD9-81ED-4DB2-BD59-A6C34878D82A}">
                    <a16:rowId xmlns:a16="http://schemas.microsoft.com/office/drawing/2014/main" val="10001"/>
                  </a:ext>
                </a:extLst>
              </a:tr>
              <a:tr h="734647">
                <a:tc>
                  <a:txBody>
                    <a:bodyPr/>
                    <a:lstStyle/>
                    <a:p>
                      <a:pPr algn="ctr">
                        <a:lnSpc>
                          <a:spcPct val="100000"/>
                        </a:lnSpc>
                      </a:pPr>
                      <a:r>
                        <a:rPr lang="en-US" altLang="zh-CN"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2021</a:t>
                      </a:r>
                      <a:r>
                        <a:rPr lang="zh-CN" altLang="en-US"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年</a:t>
                      </a:r>
                      <a:r>
                        <a:rPr lang="en-US" altLang="zh-CN"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6</a:t>
                      </a:r>
                      <a:r>
                        <a:rPr lang="zh-CN" altLang="en-US"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月</a:t>
                      </a:r>
                    </a:p>
                  </a:txBody>
                  <a:tcPr marL="68580" marR="68580" marT="34290" marB="34290" anchor="ctr"/>
                </a:tc>
                <a:tc>
                  <a:txBody>
                    <a:bodyPr/>
                    <a:lstStyle/>
                    <a:p>
                      <a:pPr algn="ctr">
                        <a:lnSpc>
                          <a:spcPct val="100000"/>
                        </a:lnSpc>
                      </a:pPr>
                      <a:r>
                        <a:rPr lang="zh-CN" altLang="en-US" sz="1800" b="1">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全球人工智能技术大赛</a:t>
                      </a:r>
                      <a:endParaRPr lang="en-US" altLang="zh-CN" sz="1800" b="1">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ctr">
                        <a:lnSpc>
                          <a:spcPct val="100000"/>
                        </a:lnSpc>
                      </a:pPr>
                      <a:r>
                        <a:rPr lang="en-US" altLang="zh-CN"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PANDA</a:t>
                      </a:r>
                      <a:r>
                        <a:rPr lang="zh-CN" altLang="en-US"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大场景多目标对象检测跟踪</a:t>
                      </a:r>
                    </a:p>
                  </a:txBody>
                  <a:tcPr marL="68580" marR="68580" marT="34290" marB="34290" anchor="ctr"/>
                </a:tc>
                <a:tc>
                  <a:txBody>
                    <a:bodyPr/>
                    <a:lstStyle/>
                    <a:p>
                      <a:pPr algn="ctr">
                        <a:lnSpc>
                          <a:spcPct val="100000"/>
                        </a:lnSpc>
                      </a:pPr>
                      <a:r>
                        <a:rPr lang="zh-CN" altLang="en-US"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初赛第</a:t>
                      </a:r>
                      <a:r>
                        <a:rPr lang="en-US" altLang="zh-CN"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7</a:t>
                      </a:r>
                      <a:r>
                        <a:rPr lang="zh-CN" altLang="en-US"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名</a:t>
                      </a:r>
                      <a:endParaRPr lang="en-US" altLang="zh-CN"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ctr">
                        <a:lnSpc>
                          <a:spcPct val="100000"/>
                        </a:lnSpc>
                      </a:pPr>
                      <a:r>
                        <a:rPr lang="zh-CN" altLang="en-US"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复赛第</a:t>
                      </a:r>
                      <a:r>
                        <a:rPr lang="en-US" altLang="zh-CN"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8</a:t>
                      </a:r>
                      <a:r>
                        <a:rPr lang="zh-CN" altLang="en-US" sz="1800" b="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名</a:t>
                      </a:r>
                    </a:p>
                  </a:txBody>
                  <a:tcPr marL="68580" marR="68580" marT="34290" marB="34290" anchor="ctr"/>
                </a:tc>
                <a:extLst>
                  <a:ext uri="{0D108BD9-81ED-4DB2-BD59-A6C34878D82A}">
                    <a16:rowId xmlns:a16="http://schemas.microsoft.com/office/drawing/2014/main" val="10002"/>
                  </a:ext>
                </a:extLst>
              </a:tr>
              <a:tr h="628082">
                <a:tc>
                  <a:txBody>
                    <a:bodyPr/>
                    <a:lstStyle/>
                    <a:p>
                      <a:pPr algn="ctr">
                        <a:lnSpc>
                          <a:spcPct val="100000"/>
                        </a:lnSpc>
                      </a:pP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2019</a:t>
                      </a: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年</a:t>
                      </a: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12</a:t>
                      </a: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月</a:t>
                      </a:r>
                    </a:p>
                  </a:txBody>
                  <a:tcPr marL="68580" marR="68580" marT="34290" marB="34290" anchor="ctr"/>
                </a:tc>
                <a:tc>
                  <a:txBody>
                    <a:bodyPr/>
                    <a:lstStyle/>
                    <a:p>
                      <a:pPr algn="ctr">
                        <a:lnSpc>
                          <a:spcPct val="100000"/>
                        </a:lnSpc>
                      </a:pP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ICPC</a:t>
                      </a: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国际大学生程序设计竞赛</a:t>
                      </a:r>
                    </a:p>
                  </a:txBody>
                  <a:tcPr marL="68580" marR="68580" marT="34290" marB="34290" anchor="ctr"/>
                </a:tc>
                <a:tc>
                  <a:txBody>
                    <a:bodyPr/>
                    <a:lstStyle/>
                    <a:p>
                      <a:pPr algn="ctr">
                        <a:lnSpc>
                          <a:spcPct val="100000"/>
                        </a:lnSpc>
                      </a:pPr>
                      <a:r>
                        <a:rPr lang="zh-CN" altLang="en-US" sz="1800">
                          <a:solidFill>
                            <a:srgbClr val="0D0A21"/>
                          </a:solidFill>
                          <a:latin typeface="微软雅黑" panose="020B0503020204020204" charset="-122"/>
                          <a:ea typeface="微软雅黑" panose="020B0503020204020204" charset="-122"/>
                          <a:sym typeface="微软雅黑" panose="020B0503020204020204" charset="-122"/>
                        </a:rPr>
                        <a:t>亚洲区域赛铜奖</a:t>
                      </a:r>
                    </a:p>
                  </a:txBody>
                  <a:tcPr marL="68580" marR="68580" marT="34290" marB="34290" anchor="ctr"/>
                </a:tc>
                <a:extLst>
                  <a:ext uri="{0D108BD9-81ED-4DB2-BD59-A6C34878D82A}">
                    <a16:rowId xmlns:a16="http://schemas.microsoft.com/office/drawing/2014/main" val="10003"/>
                  </a:ext>
                </a:extLst>
              </a:tr>
              <a:tr h="628082">
                <a:tc>
                  <a:txBody>
                    <a:bodyPr/>
                    <a:lstStyle/>
                    <a:p>
                      <a:pPr algn="ctr">
                        <a:lnSpc>
                          <a:spcPct val="100000"/>
                        </a:lnSpc>
                      </a:pP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2019</a:t>
                      </a: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年</a:t>
                      </a: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12</a:t>
                      </a: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月</a:t>
                      </a:r>
                    </a:p>
                  </a:txBody>
                  <a:tcPr marL="68580" marR="68580" marT="34290" marB="34290" anchor="ctr"/>
                </a:tc>
                <a:tc>
                  <a:txBody>
                    <a:bodyPr/>
                    <a:lstStyle/>
                    <a:p>
                      <a:pPr algn="ctr">
                        <a:lnSpc>
                          <a:spcPct val="100000"/>
                        </a:lnSpc>
                      </a:pP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全国高校计算机能力挑战赛程序设计赛</a:t>
                      </a: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(C++)</a:t>
                      </a:r>
                    </a:p>
                  </a:txBody>
                  <a:tcPr marL="68580" marR="68580" marT="34290" marB="34290" anchor="ctr"/>
                </a:tc>
                <a:tc>
                  <a:txBody>
                    <a:bodyPr/>
                    <a:lstStyle/>
                    <a:p>
                      <a:pPr algn="ctr">
                        <a:lnSpc>
                          <a:spcPct val="100000"/>
                        </a:lnSpc>
                      </a:pPr>
                      <a:r>
                        <a:rPr lang="zh-CN" altLang="en-US" sz="1800">
                          <a:solidFill>
                            <a:srgbClr val="0D0A21"/>
                          </a:solidFill>
                          <a:latin typeface="微软雅黑" panose="020B0503020204020204" charset="-122"/>
                          <a:ea typeface="微软雅黑" panose="020B0503020204020204" charset="-122"/>
                          <a:sym typeface="微软雅黑" panose="020B0503020204020204" charset="-122"/>
                        </a:rPr>
                        <a:t>全国一等奖</a:t>
                      </a:r>
                    </a:p>
                  </a:txBody>
                  <a:tcPr marL="68580" marR="68580" marT="34290" marB="34290" anchor="ctr"/>
                </a:tc>
                <a:extLst>
                  <a:ext uri="{0D108BD9-81ED-4DB2-BD59-A6C34878D82A}">
                    <a16:rowId xmlns:a16="http://schemas.microsoft.com/office/drawing/2014/main" val="10004"/>
                  </a:ext>
                </a:extLst>
              </a:tr>
              <a:tr h="628082">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00000"/>
                        </a:lnSpc>
                      </a:pP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2020</a:t>
                      </a: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年</a:t>
                      </a: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8</a:t>
                      </a: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月</a:t>
                      </a:r>
                    </a:p>
                  </a:txBody>
                  <a:tcPr marL="68580" marR="68580" marT="34290" marB="3429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00000"/>
                        </a:lnSpc>
                      </a:pPr>
                      <a:r>
                        <a:rPr lang="zh-CN" altLang="en-US" sz="1800">
                          <a:solidFill>
                            <a:srgbClr val="0D0A21"/>
                          </a:solidFill>
                          <a:latin typeface="微软雅黑" panose="020B0503020204020204" charset="-122"/>
                          <a:ea typeface="微软雅黑" panose="020B0503020204020204" charset="-122"/>
                          <a:sym typeface="微软雅黑" panose="020B0503020204020204" charset="-122"/>
                        </a:rPr>
                        <a:t>全国大学生信息安全竞赛</a:t>
                      </a:r>
                    </a:p>
                  </a:txBody>
                  <a:tcPr marL="68580" marR="68580" marT="34290" marB="3429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00000"/>
                        </a:lnSpc>
                      </a:pPr>
                      <a:r>
                        <a:rPr lang="zh-CN" altLang="en-US" sz="1800">
                          <a:solidFill>
                            <a:srgbClr val="0D0A21"/>
                          </a:solidFill>
                          <a:latin typeface="微软雅黑" panose="020B0503020204020204" charset="-122"/>
                          <a:ea typeface="微软雅黑" panose="020B0503020204020204" charset="-122"/>
                          <a:sym typeface="微软雅黑" panose="020B0503020204020204" charset="-122"/>
                        </a:rPr>
                        <a:t>全国二等奖</a:t>
                      </a:r>
                    </a:p>
                  </a:txBody>
                  <a:tcPr marL="68580" marR="68580" marT="34290" marB="34290" anchor="ctr"/>
                </a:tc>
                <a:extLst>
                  <a:ext uri="{0D108BD9-81ED-4DB2-BD59-A6C34878D82A}">
                    <a16:rowId xmlns:a16="http://schemas.microsoft.com/office/drawing/2014/main" val="10005"/>
                  </a:ext>
                </a:extLst>
              </a:tr>
              <a:tr h="628082">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00000"/>
                        </a:lnSpc>
                      </a:pP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2020</a:t>
                      </a: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年</a:t>
                      </a: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8</a:t>
                      </a: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月</a:t>
                      </a:r>
                    </a:p>
                  </a:txBody>
                  <a:tcPr marL="68580" marR="68580" marT="34290" marB="3429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00000"/>
                        </a:lnSpc>
                      </a:pPr>
                      <a:r>
                        <a:rPr lang="zh-CN" altLang="en-US" sz="1800">
                          <a:solidFill>
                            <a:srgbClr val="0D0A21"/>
                          </a:solidFill>
                          <a:latin typeface="微软雅黑" panose="020B0503020204020204" charset="-122"/>
                          <a:ea typeface="微软雅黑" panose="020B0503020204020204" charset="-122"/>
                          <a:sym typeface="微软雅黑" panose="020B0503020204020204" charset="-122"/>
                        </a:rPr>
                        <a:t>中国大学生计算机设计大赛</a:t>
                      </a:r>
                    </a:p>
                  </a:txBody>
                  <a:tcPr marL="68580" marR="68580" marT="34290" marB="3429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00000"/>
                        </a:lnSpc>
                      </a:pPr>
                      <a:r>
                        <a:rPr lang="zh-CN" altLang="en-US" sz="1800">
                          <a:solidFill>
                            <a:srgbClr val="0D0A21"/>
                          </a:solidFill>
                          <a:latin typeface="微软雅黑" panose="020B0503020204020204" charset="-122"/>
                          <a:ea typeface="微软雅黑" panose="020B0503020204020204" charset="-122"/>
                          <a:sym typeface="微软雅黑" panose="020B0503020204020204" charset="-122"/>
                        </a:rPr>
                        <a:t>全国二等奖</a:t>
                      </a:r>
                    </a:p>
                  </a:txBody>
                  <a:tcPr marL="68580" marR="68580" marT="34290" marB="34290" anchor="ctr"/>
                </a:tc>
                <a:extLst>
                  <a:ext uri="{0D108BD9-81ED-4DB2-BD59-A6C34878D82A}">
                    <a16:rowId xmlns:a16="http://schemas.microsoft.com/office/drawing/2014/main" val="10006"/>
                  </a:ext>
                </a:extLst>
              </a:tr>
              <a:tr h="628082">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00000"/>
                        </a:lnSpc>
                      </a:pP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2019</a:t>
                      </a: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年</a:t>
                      </a:r>
                      <a:r>
                        <a:rPr lang="en-US" altLang="zh-CN"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8</a:t>
                      </a:r>
                      <a:r>
                        <a:rPr lang="zh-CN" altLang="en-US" sz="1800">
                          <a:solidFill>
                            <a:srgbClr val="0D0A21"/>
                          </a:solidFill>
                          <a:latin typeface="微软雅黑" panose="020B0503020204020204" charset="-122"/>
                          <a:ea typeface="微软雅黑" panose="020B0503020204020204" charset="-122"/>
                          <a:cs typeface="微软雅黑" panose="020B0503020204020204" charset="-122"/>
                          <a:sym typeface="微软雅黑" panose="020B0503020204020204" charset="-122"/>
                        </a:rPr>
                        <a:t>月</a:t>
                      </a:r>
                    </a:p>
                  </a:txBody>
                  <a:tcPr marL="68580" marR="68580" marT="34290" marB="3429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00000"/>
                        </a:lnSpc>
                      </a:pPr>
                      <a:r>
                        <a:rPr lang="zh-CN" altLang="en-US" sz="1800">
                          <a:solidFill>
                            <a:srgbClr val="0D0A21"/>
                          </a:solidFill>
                          <a:latin typeface="微软雅黑" panose="020B0503020204020204" charset="-122"/>
                          <a:ea typeface="微软雅黑" panose="020B0503020204020204" charset="-122"/>
                          <a:sym typeface="微软雅黑" panose="020B0503020204020204" charset="-122"/>
                        </a:rPr>
                        <a:t>中国大学生物联网设计竞赛</a:t>
                      </a:r>
                    </a:p>
                  </a:txBody>
                  <a:tcPr marL="68580" marR="68580" marT="34290" marB="3429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00000"/>
                        </a:lnSpc>
                      </a:pPr>
                      <a:r>
                        <a:rPr lang="zh-CN" altLang="en-US" sz="1800">
                          <a:solidFill>
                            <a:srgbClr val="0D0A21"/>
                          </a:solidFill>
                          <a:latin typeface="微软雅黑" panose="020B0503020204020204" charset="-122"/>
                          <a:ea typeface="微软雅黑" panose="020B0503020204020204" charset="-122"/>
                          <a:sym typeface="微软雅黑" panose="020B0503020204020204" charset="-122"/>
                        </a:rPr>
                        <a:t>全国二等奖</a:t>
                      </a:r>
                    </a:p>
                  </a:txBody>
                  <a:tcPr marL="68580" marR="68580" marT="34290" marB="34290" anchor="ctr"/>
                </a:tc>
                <a:extLst>
                  <a:ext uri="{0D108BD9-81ED-4DB2-BD59-A6C34878D82A}">
                    <a16:rowId xmlns:a16="http://schemas.microsoft.com/office/drawing/2014/main" val="10007"/>
                  </a:ext>
                </a:extLst>
              </a:tr>
            </a:tbl>
          </a:graphicData>
        </a:graphic>
      </p:graphicFrame>
      <p:sp>
        <p:nvSpPr>
          <p:cNvPr id="8" name="Text Placeholder 4"/>
          <p:cNvSpPr txBox="1"/>
          <p:nvPr/>
        </p:nvSpPr>
        <p:spPr>
          <a:xfrm>
            <a:off x="772082" y="248533"/>
            <a:ext cx="3274865"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latin typeface="微软雅黑" panose="020B0503020204020204" charset="-122"/>
                <a:ea typeface="微软雅黑" panose="020B0503020204020204" charset="-122"/>
              </a:rPr>
              <a:t>团队背景与赛题解读</a:t>
            </a:r>
            <a:endParaRPr dirty="0">
              <a:latin typeface="微软雅黑" panose="020B0503020204020204" charset="-122"/>
              <a:ea typeface="微软雅黑" panose="020B0503020204020204" charset="-122"/>
            </a:endParaRPr>
          </a:p>
        </p:txBody>
      </p:sp>
      <p:pic>
        <p:nvPicPr>
          <p:cNvPr id="9" name="+.png" descr="+.png"/>
          <p:cNvPicPr>
            <a:picLocks noChangeAspect="1"/>
          </p:cNvPicPr>
          <p:nvPr/>
        </p:nvPicPr>
        <p:blipFill>
          <a:blip r:embed="rId3"/>
          <a:stretch>
            <a:fillRect/>
          </a:stretch>
        </p:blipFill>
        <p:spPr>
          <a:xfrm>
            <a:off x="4082883" y="210237"/>
            <a:ext cx="148149" cy="148149"/>
          </a:xfrm>
          <a:prstGeom prst="rect">
            <a:avLst/>
          </a:prstGeom>
          <a:ln w="3175">
            <a:miter lim="400000"/>
            <a:headEnd/>
            <a:tailEnd/>
          </a:ln>
        </p:spPr>
      </p:pic>
      <p:pic>
        <p:nvPicPr>
          <p:cNvPr id="10" name="+.png" descr="+.png"/>
          <p:cNvPicPr>
            <a:picLocks noChangeAspect="1"/>
          </p:cNvPicPr>
          <p:nvPr/>
        </p:nvPicPr>
        <p:blipFill>
          <a:blip r:embed="rId3"/>
          <a:stretch>
            <a:fillRect/>
          </a:stretch>
        </p:blipFill>
        <p:spPr>
          <a:xfrm>
            <a:off x="552457" y="623622"/>
            <a:ext cx="148149" cy="148149"/>
          </a:xfrm>
          <a:prstGeom prst="rect">
            <a:avLst/>
          </a:prstGeom>
          <a:ln w="3175">
            <a:miter lim="400000"/>
            <a:headEnd/>
            <a:tailEnd/>
          </a:ln>
        </p:spPr>
      </p:pic>
      <p:sp>
        <p:nvSpPr>
          <p:cNvPr id="11" name="文本框 8"/>
          <p:cNvSpPr txBox="1"/>
          <p:nvPr/>
        </p:nvSpPr>
        <p:spPr>
          <a:xfrm>
            <a:off x="1146302" y="694932"/>
            <a:ext cx="1255932"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latin typeface="微软雅黑" panose="020B0503020204020204" charset="-122"/>
                <a:ea typeface="微软雅黑" panose="020B0503020204020204" charset="-122"/>
              </a:rPr>
              <a:t>团队背景</a:t>
            </a:r>
            <a:endParaRPr sz="2200" b="1" dirty="0">
              <a:latin typeface="微软雅黑" panose="020B0503020204020204" charset="-122"/>
              <a:ea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49629" y="5133130"/>
            <a:ext cx="6395288" cy="1354217"/>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a:spcAft>
                <a:spcPts val="1200"/>
              </a:spcAft>
            </a:pPr>
            <a:r>
              <a:rPr lang="zh-CN" altLang="en-US" sz="24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难点</a:t>
            </a:r>
            <a:endParaRPr lang="en-US" altLang="zh-CN" sz="24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marL="457200" indent="-457200" algn="l">
              <a:buFont typeface="微软雅黑" panose="020B0503020204020204" charset="-122"/>
              <a:buAutoNum type="arabicPeriod"/>
            </a:pPr>
            <a:r>
              <a:rPr lang="zh-CN" altLang="en-US" sz="2400" b="1" dirty="0">
                <a:solidFill>
                  <a:schemeClr val="bg1"/>
                </a:solidFill>
                <a:latin typeface="微软雅黑" panose="020B0503020204020204" charset="-122"/>
                <a:ea typeface="微软雅黑" panose="020B0503020204020204" charset="-122"/>
                <a:sym typeface="微软雅黑" panose="020B0503020204020204" charset="-122"/>
              </a:rPr>
              <a:t>多</a:t>
            </a:r>
            <a:r>
              <a:rPr lang="zh-CN" altLang="en-US" sz="2400" b="1" i="0" dirty="0">
                <a:solidFill>
                  <a:schemeClr val="bg1"/>
                </a:solidFill>
                <a:effectLst/>
                <a:latin typeface="微软雅黑" panose="020B0503020204020204" charset="-122"/>
                <a:ea typeface="微软雅黑" panose="020B0503020204020204" charset="-122"/>
                <a:sym typeface="微软雅黑" panose="020B0503020204020204" charset="-122"/>
              </a:rPr>
              <a:t>模态异质性</a:t>
            </a:r>
            <a:r>
              <a:rPr lang="en-US" altLang="zh-CN" sz="2400" b="1" dirty="0">
                <a:solidFill>
                  <a:schemeClr val="bg1"/>
                </a:solidFill>
                <a:latin typeface="微软雅黑" panose="020B0503020204020204" charset="-122"/>
                <a:ea typeface="微软雅黑" panose="020B0503020204020204" charset="-122"/>
                <a:sym typeface="微软雅黑" panose="020B0503020204020204" charset="-122"/>
              </a:rPr>
              <a:t>  </a:t>
            </a:r>
            <a:r>
              <a:rPr lang="en-US" altLang="zh-CN" sz="2400" b="1">
                <a:solidFill>
                  <a:schemeClr val="bg1"/>
                </a:solidFill>
                <a:latin typeface="微软雅黑" panose="020B0503020204020204" charset="-122"/>
                <a:ea typeface="微软雅黑" panose="020B0503020204020204" charset="-122"/>
                <a:sym typeface="微软雅黑" panose="020B0503020204020204" charset="-122"/>
              </a:rPr>
              <a:t>	2. </a:t>
            </a:r>
            <a:r>
              <a:rPr lang="zh-CN" altLang="en-US" sz="2400" b="1">
                <a:solidFill>
                  <a:schemeClr val="bg1"/>
                </a:solidFill>
                <a:latin typeface="微软雅黑" panose="020B0503020204020204" charset="-122"/>
                <a:ea typeface="微软雅黑" panose="020B0503020204020204" charset="-122"/>
                <a:sym typeface="微软雅黑" panose="020B0503020204020204" charset="-122"/>
              </a:rPr>
              <a:t>商品属性复杂</a:t>
            </a:r>
            <a:endParaRPr lang="en-US" altLang="zh-CN" sz="2400" b="1" dirty="0">
              <a:solidFill>
                <a:schemeClr val="bg1"/>
              </a:solidFill>
              <a:latin typeface="微软雅黑" panose="020B0503020204020204" charset="-122"/>
              <a:ea typeface="微软雅黑" panose="020B0503020204020204" charset="-122"/>
              <a:sym typeface="微软雅黑" panose="020B0503020204020204" charset="-122"/>
            </a:endParaRPr>
          </a:p>
          <a:p>
            <a:pPr algn="l"/>
            <a:r>
              <a:rPr lang="en-US" altLang="zh-CN" sz="2400" b="1" dirty="0">
                <a:solidFill>
                  <a:schemeClr val="bg1"/>
                </a:solidFill>
                <a:latin typeface="微软雅黑" panose="020B0503020204020204" charset="-122"/>
                <a:ea typeface="微软雅黑" panose="020B0503020204020204" charset="-122"/>
                <a:sym typeface="微软雅黑" panose="020B0503020204020204" charset="-122"/>
              </a:rPr>
              <a:t>3</a:t>
            </a:r>
            <a:r>
              <a:rPr lang="en-US" altLang="zh-CN" sz="2400" b="1">
                <a:solidFill>
                  <a:schemeClr val="bg1"/>
                </a:solidFill>
                <a:latin typeface="微软雅黑" panose="020B0503020204020204" charset="-122"/>
                <a:ea typeface="微软雅黑" panose="020B0503020204020204" charset="-122"/>
                <a:sym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sym typeface="微软雅黑" panose="020B0503020204020204" charset="-122"/>
              </a:rPr>
              <a:t>没有原始图像</a:t>
            </a:r>
            <a:r>
              <a:rPr lang="en-US" altLang="zh-CN" sz="2400" b="1" dirty="0">
                <a:solidFill>
                  <a:schemeClr val="bg1"/>
                </a:solidFill>
                <a:latin typeface="微软雅黑" panose="020B0503020204020204" charset="-122"/>
                <a:ea typeface="微软雅黑" panose="020B0503020204020204" charset="-122"/>
                <a:sym typeface="微软雅黑" panose="020B0503020204020204" charset="-122"/>
              </a:rPr>
              <a:t>		</a:t>
            </a:r>
            <a:r>
              <a:rPr lang="en-US" altLang="zh-CN" sz="2400" b="1">
                <a:solidFill>
                  <a:schemeClr val="bg1"/>
                </a:solidFill>
                <a:latin typeface="微软雅黑" panose="020B0503020204020204" charset="-122"/>
                <a:ea typeface="微软雅黑" panose="020B0503020204020204" charset="-122"/>
                <a:sym typeface="微软雅黑" panose="020B0503020204020204" charset="-122"/>
              </a:rPr>
              <a:t>4. </a:t>
            </a:r>
            <a:r>
              <a:rPr lang="zh-CN" altLang="en-US" sz="2400" b="1">
                <a:solidFill>
                  <a:schemeClr val="bg1"/>
                </a:solidFill>
                <a:latin typeface="微软雅黑" panose="020B0503020204020204" charset="-122"/>
                <a:ea typeface="微软雅黑" panose="020B0503020204020204" charset="-122"/>
                <a:sym typeface="微软雅黑" panose="020B0503020204020204" charset="-122"/>
              </a:rPr>
              <a:t>样本分布不均衡</a:t>
            </a:r>
            <a:r>
              <a:rPr lang="en-US" altLang="zh-CN" sz="2400" b="1">
                <a:solidFill>
                  <a:schemeClr val="bg1"/>
                </a:solidFill>
                <a:latin typeface="微软雅黑" panose="020B0503020204020204" charset="-122"/>
                <a:ea typeface="微软雅黑" panose="020B0503020204020204" charset="-122"/>
                <a:sym typeface="微软雅黑" panose="020B0503020204020204" charset="-122"/>
              </a:rPr>
              <a:t> </a:t>
            </a:r>
            <a:endParaRPr lang="en-US" altLang="zh-CN" sz="2400" b="1" i="0" dirty="0">
              <a:solidFill>
                <a:schemeClr val="bg1"/>
              </a:solidFill>
              <a:effectLst/>
              <a:latin typeface="微软雅黑" panose="020B0503020204020204" charset="-122"/>
              <a:ea typeface="微软雅黑" panose="020B0503020204020204" charset="-122"/>
              <a:sym typeface="微软雅黑" panose="020B0503020204020204" charset="-122"/>
            </a:endParaRPr>
          </a:p>
        </p:txBody>
      </p:sp>
      <p:pic>
        <p:nvPicPr>
          <p:cNvPr id="6" name="图片 5"/>
          <p:cNvPicPr>
            <a:picLocks noChangeAspect="1"/>
          </p:cNvPicPr>
          <p:nvPr/>
        </p:nvPicPr>
        <p:blipFill rotWithShape="1">
          <a:blip r:embed="rId4"/>
          <a:srcRect l="4832" t="5425" r="5885" b="3796"/>
          <a:stretch>
            <a:fillRect/>
          </a:stretch>
        </p:blipFill>
        <p:spPr>
          <a:xfrm>
            <a:off x="726116" y="1797480"/>
            <a:ext cx="1950276" cy="1908903"/>
          </a:xfrm>
          <a:prstGeom prst="rect">
            <a:avLst/>
          </a:prstGeom>
        </p:spPr>
      </p:pic>
      <p:grpSp>
        <p:nvGrpSpPr>
          <p:cNvPr id="7" name="组合 6"/>
          <p:cNvGrpSpPr/>
          <p:nvPr/>
        </p:nvGrpSpPr>
        <p:grpSpPr>
          <a:xfrm>
            <a:off x="3444969" y="2221135"/>
            <a:ext cx="1238250" cy="725170"/>
            <a:chOff x="8017" y="7279"/>
            <a:chExt cx="1950" cy="1142"/>
          </a:xfrm>
          <a:solidFill>
            <a:schemeClr val="accent1">
              <a:lumMod val="60000"/>
              <a:lumOff val="40000"/>
            </a:schemeClr>
          </a:solidFill>
        </p:grpSpPr>
        <p:sp>
          <p:nvSpPr>
            <p:cNvPr id="3" name="圆角矩形 2"/>
            <p:cNvSpPr/>
            <p:nvPr/>
          </p:nvSpPr>
          <p:spPr>
            <a:xfrm>
              <a:off x="8017" y="7279"/>
              <a:ext cx="1951" cy="1142"/>
            </a:xfrm>
            <a:prstGeom prst="roundRect">
              <a:avLst/>
            </a:prstGeom>
            <a:grpFill/>
            <a:ln w="3175"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ctr" forceAA="0">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 name="文本框 4"/>
            <p:cNvSpPr txBox="1"/>
            <p:nvPr/>
          </p:nvSpPr>
          <p:spPr>
            <a:xfrm>
              <a:off x="8140" y="7512"/>
              <a:ext cx="1705" cy="676"/>
            </a:xfrm>
            <a:prstGeom prst="rect">
              <a:avLst/>
            </a:prstGeom>
            <a:grp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noAutofit/>
            </a:bodyPr>
            <a:lstStyle/>
            <a:p>
              <a:pPr algn="ctr">
                <a:buFont typeface="微软雅黑" panose="020B0503020204020204" charset="-122"/>
              </a:pPr>
              <a:r>
                <a:rPr kumimoji="0" lang="zh-CN" altLang="en-US" sz="2400" b="1" i="0" u="none" strike="noStrike" cap="none" spc="0" normalizeH="0" baseline="0" dirty="0">
                  <a:ln>
                    <a:noFill/>
                  </a:ln>
                  <a:solidFill>
                    <a:srgbClr val="080613"/>
                  </a:solidFill>
                  <a:effectLst/>
                  <a:uFillTx/>
                  <a:latin typeface="微软雅黑" panose="020B0503020204020204" charset="-122"/>
                  <a:ea typeface="微软雅黑" panose="020B0503020204020204" charset="-122"/>
                  <a:sym typeface="+mn-ea"/>
                </a:rPr>
                <a:t>模型</a:t>
              </a:r>
            </a:p>
          </p:txBody>
        </p:sp>
      </p:grpSp>
      <p:grpSp>
        <p:nvGrpSpPr>
          <p:cNvPr id="39" name="组合 38">
            <a:extLst>
              <a:ext uri="{FF2B5EF4-FFF2-40B4-BE49-F238E27FC236}">
                <a16:creationId xmlns:a16="http://schemas.microsoft.com/office/drawing/2014/main" id="{218C65A5-D334-AC5C-CD7F-0F85DAE662AC}"/>
              </a:ext>
            </a:extLst>
          </p:cNvPr>
          <p:cNvGrpSpPr/>
          <p:nvPr/>
        </p:nvGrpSpPr>
        <p:grpSpPr>
          <a:xfrm>
            <a:off x="201227" y="3801365"/>
            <a:ext cx="3065145" cy="835660"/>
            <a:chOff x="40855" y="3836670"/>
            <a:chExt cx="3065145" cy="835660"/>
          </a:xfrm>
        </p:grpSpPr>
        <p:sp>
          <p:nvSpPr>
            <p:cNvPr id="9" name="圆角矩形 8"/>
            <p:cNvSpPr/>
            <p:nvPr/>
          </p:nvSpPr>
          <p:spPr>
            <a:xfrm>
              <a:off x="233045" y="3836670"/>
              <a:ext cx="2680767" cy="835660"/>
            </a:xfrm>
            <a:prstGeom prst="roundRect">
              <a:avLst/>
            </a:prstGeom>
            <a:solidFill>
              <a:schemeClr val="accent1">
                <a:lumMod val="60000"/>
                <a:lumOff val="40000"/>
              </a:schemeClr>
            </a:solidFill>
            <a:ln w="3175"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ctr" forceAA="0">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文本框 7"/>
            <p:cNvSpPr txBox="1"/>
            <p:nvPr/>
          </p:nvSpPr>
          <p:spPr>
            <a:xfrm>
              <a:off x="40855" y="3966224"/>
              <a:ext cx="3065145" cy="625475"/>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no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2000" i="0" u="none" strike="noStrike" cap="none" spc="0" normalizeH="0" baseline="0" dirty="0">
                  <a:ln>
                    <a:noFill/>
                  </a:ln>
                  <a:solidFill>
                    <a:srgbClr val="080613"/>
                  </a:solidFill>
                  <a:effectLst/>
                  <a:uFillTx/>
                  <a:latin typeface="微软雅黑" panose="020B0503020204020204" charset="-122"/>
                  <a:ea typeface="微软雅黑" panose="020B0503020204020204" charset="-122"/>
                  <a:sym typeface="微软雅黑" panose="020B0503020204020204" charset="-122"/>
                </a:rPr>
                <a:t>针织衫</a:t>
              </a:r>
              <a:r>
                <a:rPr kumimoji="0" lang="zh-CN" altLang="en-US" sz="2000" b="1" i="0" u="none" strike="noStrike" cap="none" spc="0" normalizeH="0" baseline="0" dirty="0">
                  <a:ln>
                    <a:noFill/>
                  </a:ln>
                  <a:solidFill>
                    <a:srgbClr val="080613"/>
                  </a:solidFill>
                  <a:effectLst/>
                  <a:uFillTx/>
                  <a:latin typeface="微软雅黑" panose="020B0503020204020204" charset="-122"/>
                  <a:ea typeface="微软雅黑" panose="020B0503020204020204" charset="-122"/>
                  <a:sym typeface="微软雅黑" panose="020B0503020204020204" charset="-122"/>
                </a:rPr>
                <a:t>开衫</a:t>
              </a:r>
              <a:r>
                <a:rPr kumimoji="0" lang="zh-CN" altLang="en-US" sz="2000" i="0" u="none" strike="noStrike" cap="none" spc="0" normalizeH="0" baseline="0" dirty="0">
                  <a:ln>
                    <a:noFill/>
                  </a:ln>
                  <a:solidFill>
                    <a:srgbClr val="080613"/>
                  </a:solidFill>
                  <a:effectLst/>
                  <a:uFillTx/>
                  <a:latin typeface="微软雅黑" panose="020B0503020204020204" charset="-122"/>
                  <a:ea typeface="微软雅黑" panose="020B0503020204020204" charset="-122"/>
                  <a:sym typeface="微软雅黑" panose="020B0503020204020204" charset="-122"/>
                </a:rPr>
                <a:t>春季薄款</a:t>
              </a:r>
              <a:endParaRPr kumimoji="0" lang="en-US" altLang="zh-CN" sz="2000" i="0" u="none" strike="noStrike" cap="none" spc="0" normalizeH="0" baseline="0" dirty="0">
                <a:ln>
                  <a:noFill/>
                </a:ln>
                <a:solidFill>
                  <a:srgbClr val="080613"/>
                </a:solidFill>
                <a:effectLst/>
                <a:uFillTx/>
                <a:latin typeface="微软雅黑" panose="020B0503020204020204" charset="-122"/>
                <a:ea typeface="微软雅黑" panose="020B0503020204020204" charset="-122"/>
                <a:sym typeface="微软雅黑" panose="020B0503020204020204" charset="-122"/>
              </a:endParaRPr>
            </a:p>
            <a:p>
              <a:pPr marL="0" marR="0" indent="0" algn="ctr" defTabSz="1218565"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dirty="0">
                  <a:ln>
                    <a:noFill/>
                  </a:ln>
                  <a:solidFill>
                    <a:srgbClr val="080613"/>
                  </a:solidFill>
                  <a:effectLst/>
                  <a:uFillTx/>
                  <a:latin typeface="微软雅黑" panose="020B0503020204020204" charset="-122"/>
                  <a:ea typeface="微软雅黑" panose="020B0503020204020204" charset="-122"/>
                  <a:sym typeface="微软雅黑" panose="020B0503020204020204" charset="-122"/>
                </a:rPr>
                <a:t>长</a:t>
              </a:r>
              <a:r>
                <a:rPr kumimoji="0" lang="zh-CN" altLang="en-US" sz="2000" b="1" i="0" u="none" strike="noStrike" cap="none" spc="0" normalizeH="0" baseline="0">
                  <a:ln>
                    <a:noFill/>
                  </a:ln>
                  <a:solidFill>
                    <a:srgbClr val="080613"/>
                  </a:solidFill>
                  <a:effectLst/>
                  <a:uFillTx/>
                  <a:latin typeface="微软雅黑" panose="020B0503020204020204" charset="-122"/>
                  <a:ea typeface="微软雅黑" panose="020B0503020204020204" charset="-122"/>
                  <a:sym typeface="微软雅黑" panose="020B0503020204020204" charset="-122"/>
                </a:rPr>
                <a:t>款</a:t>
              </a:r>
              <a:r>
                <a:rPr kumimoji="0" lang="zh-CN" altLang="en-US" sz="2000" b="1" i="0" u="none" strike="noStrike" cap="none" spc="0" normalizeH="0" baseline="0" dirty="0">
                  <a:ln>
                    <a:noFill/>
                  </a:ln>
                  <a:solidFill>
                    <a:srgbClr val="080613"/>
                  </a:solidFill>
                  <a:effectLst/>
                  <a:uFillTx/>
                  <a:latin typeface="微软雅黑" panose="020B0503020204020204" charset="-122"/>
                  <a:ea typeface="微软雅黑" panose="020B0503020204020204" charset="-122"/>
                  <a:sym typeface="微软雅黑" panose="020B0503020204020204" charset="-122"/>
                </a:rPr>
                <a:t>长袖</a:t>
              </a:r>
              <a:r>
                <a:rPr kumimoji="0" lang="zh-CN" altLang="en-US" sz="2000" b="1" i="0" u="none" strike="noStrike" cap="none" spc="0" normalizeH="0" baseline="0" dirty="0">
                  <a:ln>
                    <a:noFill/>
                  </a:ln>
                  <a:solidFill>
                    <a:srgbClr val="FF0000"/>
                  </a:solidFill>
                  <a:effectLst/>
                  <a:uFillTx/>
                  <a:latin typeface="微软雅黑" panose="020B0503020204020204" charset="-122"/>
                  <a:ea typeface="微软雅黑" panose="020B0503020204020204" charset="-122"/>
                  <a:sym typeface="微软雅黑" panose="020B0503020204020204" charset="-122"/>
                </a:rPr>
                <a:t>粉色</a:t>
              </a:r>
            </a:p>
          </p:txBody>
        </p:sp>
      </p:grpSp>
      <p:graphicFrame>
        <p:nvGraphicFramePr>
          <p:cNvPr id="17" name="表格 16"/>
          <p:cNvGraphicFramePr/>
          <p:nvPr>
            <p:custDataLst>
              <p:tags r:id="rId1"/>
            </p:custDataLst>
            <p:extLst>
              <p:ext uri="{D42A27DB-BD31-4B8C-83A1-F6EECF244321}">
                <p14:modId xmlns:p14="http://schemas.microsoft.com/office/powerpoint/2010/main" val="1899452894"/>
              </p:ext>
            </p:extLst>
          </p:nvPr>
        </p:nvGraphicFramePr>
        <p:xfrm>
          <a:off x="5412125" y="932123"/>
          <a:ext cx="2895600" cy="2549394"/>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525780">
                <a:tc>
                  <a:txBody>
                    <a:bodyPr/>
                    <a:lstStyle/>
                    <a:p>
                      <a:pPr>
                        <a:buNone/>
                      </a:pP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预测项</a:t>
                      </a:r>
                    </a:p>
                  </a:txBody>
                  <a:tcPr/>
                </a:tc>
                <a:tc>
                  <a:txBody>
                    <a:bodyPr/>
                    <a:lstStyle/>
                    <a:p>
                      <a:pPr>
                        <a:buNone/>
                      </a:pP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是否匹配</a:t>
                      </a:r>
                      <a:endParaRPr lang="zh-CN" altLang="en-US" dirty="0">
                        <a:latin typeface="微软雅黑" panose="020B0503020204020204" charset="-122"/>
                        <a:ea typeface="微软雅黑" panose="020B0503020204020204" charset="-122"/>
                        <a:sym typeface="微软雅黑" panose="020B0503020204020204" charset="-122"/>
                      </a:endParaRPr>
                    </a:p>
                  </a:txBody>
                  <a:tcPr/>
                </a:tc>
                <a:extLst>
                  <a:ext uri="{0D108BD9-81ED-4DB2-BD59-A6C34878D82A}">
                    <a16:rowId xmlns:a16="http://schemas.microsoft.com/office/drawing/2014/main" val="10000"/>
                  </a:ext>
                </a:extLst>
              </a:tr>
              <a:tr h="489585">
                <a:tc>
                  <a:txBody>
                    <a:bodyPr/>
                    <a:lstStyle/>
                    <a:p>
                      <a:pPr>
                        <a:buNone/>
                      </a:pPr>
                      <a:r>
                        <a:rPr lang="zh-CN" altLang="en-US" sz="2400" b="1" dirty="0">
                          <a:solidFill>
                            <a:srgbClr val="080613"/>
                          </a:solidFill>
                          <a:latin typeface="微软雅黑" panose="020B0503020204020204" charset="-122"/>
                          <a:ea typeface="微软雅黑" panose="020B0503020204020204" charset="-122"/>
                          <a:sym typeface="微软雅黑" panose="020B0503020204020204" charset="-122"/>
                        </a:rPr>
                        <a:t>图文</a:t>
                      </a:r>
                    </a:p>
                  </a:txBody>
                  <a:tcPr/>
                </a:tc>
                <a:tc>
                  <a:txBody>
                    <a:bodyPr/>
                    <a:lstStyle/>
                    <a:p>
                      <a:pPr algn="ctr">
                        <a:buNone/>
                      </a:pPr>
                      <a:r>
                        <a:rPr lang="zh-CN" altLang="en-US" sz="2400" b="1" dirty="0">
                          <a:solidFill>
                            <a:srgbClr val="080613"/>
                          </a:solidFill>
                          <a:latin typeface="微软雅黑" panose="020B0503020204020204" charset="-122"/>
                          <a:ea typeface="微软雅黑" panose="020B0503020204020204" charset="-122"/>
                          <a:sym typeface="微软雅黑" panose="020B0503020204020204" charset="-122"/>
                        </a:rPr>
                        <a:t>0</a:t>
                      </a:r>
                    </a:p>
                  </a:txBody>
                  <a:tcPr/>
                </a:tc>
                <a:extLst>
                  <a:ext uri="{0D108BD9-81ED-4DB2-BD59-A6C34878D82A}">
                    <a16:rowId xmlns:a16="http://schemas.microsoft.com/office/drawing/2014/main" val="10001"/>
                  </a:ext>
                </a:extLst>
              </a:tr>
              <a:tr h="488950">
                <a:tc>
                  <a:txBody>
                    <a:bodyPr/>
                    <a:lstStyle/>
                    <a:p>
                      <a:pPr>
                        <a:buNone/>
                      </a:pPr>
                      <a:r>
                        <a:rPr lang="zh-CN" altLang="en-US" sz="2400" b="1" dirty="0">
                          <a:solidFill>
                            <a:srgbClr val="080613"/>
                          </a:solidFill>
                          <a:latin typeface="微软雅黑" panose="020B0503020204020204" charset="-122"/>
                          <a:ea typeface="微软雅黑" panose="020B0503020204020204" charset="-122"/>
                          <a:sym typeface="微软雅黑" panose="020B0503020204020204" charset="-122"/>
                        </a:rPr>
                        <a:t>衣长</a:t>
                      </a:r>
                    </a:p>
                  </a:txBody>
                  <a:tcPr/>
                </a:tc>
                <a:tc>
                  <a:txBody>
                    <a:bodyPr/>
                    <a:lstStyle/>
                    <a:p>
                      <a:pPr algn="ctr">
                        <a:buNone/>
                      </a:pPr>
                      <a:r>
                        <a:rPr lang="en-US" altLang="zh-CN" sz="2400" b="1">
                          <a:solidFill>
                            <a:srgbClr val="080613"/>
                          </a:solidFill>
                          <a:latin typeface="微软雅黑" panose="020B0503020204020204" charset="-122"/>
                          <a:ea typeface="微软雅黑" panose="020B0503020204020204" charset="-122"/>
                          <a:sym typeface="微软雅黑" panose="020B0503020204020204" charset="-122"/>
                        </a:rPr>
                        <a:t>1</a:t>
                      </a:r>
                      <a:endParaRPr lang="zh-CN" altLang="en-US" sz="2400" b="1" dirty="0">
                        <a:solidFill>
                          <a:srgbClr val="080613"/>
                        </a:solidFill>
                        <a:latin typeface="微软雅黑" panose="020B0503020204020204" charset="-122"/>
                        <a:ea typeface="微软雅黑" panose="020B0503020204020204" charset="-122"/>
                        <a:sym typeface="微软雅黑" panose="020B0503020204020204" charset="-122"/>
                      </a:endParaRPr>
                    </a:p>
                  </a:txBody>
                  <a:tcPr/>
                </a:tc>
                <a:extLst>
                  <a:ext uri="{0D108BD9-81ED-4DB2-BD59-A6C34878D82A}">
                    <a16:rowId xmlns:a16="http://schemas.microsoft.com/office/drawing/2014/main" val="10002"/>
                  </a:ext>
                </a:extLst>
              </a:tr>
              <a:tr h="556129">
                <a:tc>
                  <a:txBody>
                    <a:bodyPr/>
                    <a:lstStyle/>
                    <a:p>
                      <a:pPr algn="ctr">
                        <a:buNone/>
                      </a:pPr>
                      <a:r>
                        <a:rPr lang="zh-CN" altLang="en-US" sz="2400" b="1">
                          <a:solidFill>
                            <a:srgbClr val="080613"/>
                          </a:solidFill>
                          <a:latin typeface="微软雅黑" panose="020B0503020204020204" charset="-122"/>
                          <a:ea typeface="微软雅黑" panose="020B0503020204020204" charset="-122"/>
                          <a:sym typeface="微软雅黑" panose="020B0503020204020204" charset="-122"/>
                        </a:rPr>
                        <a:t>版型</a:t>
                      </a:r>
                    </a:p>
                  </a:txBody>
                  <a:tcPr/>
                </a:tc>
                <a:tc>
                  <a:txBody>
                    <a:bodyPr/>
                    <a:lstStyle/>
                    <a:p>
                      <a:pPr algn="ctr">
                        <a:buNone/>
                      </a:pPr>
                      <a:r>
                        <a:rPr lang="zh-CN" altLang="en-US" sz="2400" b="1" dirty="0">
                          <a:solidFill>
                            <a:srgbClr val="080613"/>
                          </a:solidFill>
                          <a:latin typeface="微软雅黑" panose="020B0503020204020204" charset="-122"/>
                          <a:ea typeface="微软雅黑" panose="020B0503020204020204" charset="-122"/>
                          <a:sym typeface="微软雅黑" panose="020B0503020204020204" charset="-122"/>
                        </a:rPr>
                        <a:t>1</a:t>
                      </a:r>
                    </a:p>
                  </a:txBody>
                  <a:tcPr/>
                </a:tc>
                <a:extLst>
                  <a:ext uri="{0D108BD9-81ED-4DB2-BD59-A6C34878D82A}">
                    <a16:rowId xmlns:a16="http://schemas.microsoft.com/office/drawing/2014/main" val="10003"/>
                  </a:ext>
                </a:extLst>
              </a:tr>
              <a:tr h="488950">
                <a:tc>
                  <a:txBody>
                    <a:bodyPr/>
                    <a:lstStyle/>
                    <a:p>
                      <a:pPr algn="ctr">
                        <a:buNone/>
                      </a:pPr>
                      <a:r>
                        <a:rPr lang="zh-CN" altLang="en-US" sz="2400" b="1">
                          <a:solidFill>
                            <a:srgbClr val="080613"/>
                          </a:solidFill>
                          <a:latin typeface="微软雅黑" panose="020B0503020204020204" charset="-122"/>
                          <a:ea typeface="微软雅黑" panose="020B0503020204020204" charset="-122"/>
                          <a:sym typeface="微软雅黑" panose="020B0503020204020204" charset="-122"/>
                        </a:rPr>
                        <a:t>袖长</a:t>
                      </a:r>
                    </a:p>
                  </a:txBody>
                  <a:tcPr/>
                </a:tc>
                <a:tc>
                  <a:txBody>
                    <a:bodyPr/>
                    <a:lstStyle/>
                    <a:p>
                      <a:pPr algn="ctr">
                        <a:buNone/>
                      </a:pPr>
                      <a:r>
                        <a:rPr lang="zh-CN" altLang="en-US" sz="2400" b="1" dirty="0">
                          <a:solidFill>
                            <a:srgbClr val="080613"/>
                          </a:solidFill>
                          <a:latin typeface="微软雅黑" panose="020B0503020204020204" charset="-122"/>
                          <a:ea typeface="微软雅黑" panose="020B0503020204020204" charset="-122"/>
                          <a:sym typeface="微软雅黑" panose="020B0503020204020204" charset="-122"/>
                        </a:rPr>
                        <a:t>1</a:t>
                      </a:r>
                    </a:p>
                  </a:txBody>
                  <a:tcPr/>
                </a:tc>
                <a:extLst>
                  <a:ext uri="{0D108BD9-81ED-4DB2-BD59-A6C34878D82A}">
                    <a16:rowId xmlns:a16="http://schemas.microsoft.com/office/drawing/2014/main" val="10004"/>
                  </a:ext>
                </a:extLst>
              </a:tr>
            </a:tbl>
          </a:graphicData>
        </a:graphic>
      </p:graphicFrame>
      <p:sp>
        <p:nvSpPr>
          <p:cNvPr id="19" name="右箭头 18"/>
          <p:cNvSpPr/>
          <p:nvPr/>
        </p:nvSpPr>
        <p:spPr>
          <a:xfrm>
            <a:off x="2808597" y="2349588"/>
            <a:ext cx="517525" cy="436880"/>
          </a:xfrm>
          <a:prstGeom prst="rightArrow">
            <a:avLst/>
          </a:prstGeom>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25400" tIns="25400" rIns="25400" bIns="25400" numCol="1" spcCol="38100" rtlCol="0" anchor="ctr" forceAA="0">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 name="右箭头 19"/>
          <p:cNvSpPr/>
          <p:nvPr/>
        </p:nvSpPr>
        <p:spPr>
          <a:xfrm>
            <a:off x="4806964" y="2369090"/>
            <a:ext cx="517525" cy="436880"/>
          </a:xfrm>
          <a:prstGeom prst="rightArrow">
            <a:avLst/>
          </a:prstGeom>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25400" tIns="25400" rIns="25400" bIns="25400" numCol="1" spcCol="38100" rtlCol="0" anchor="ctr" forceAA="0">
            <a:sp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 name="右大括号 21"/>
          <p:cNvSpPr/>
          <p:nvPr/>
        </p:nvSpPr>
        <p:spPr>
          <a:xfrm>
            <a:off x="8416310" y="2173866"/>
            <a:ext cx="253365" cy="1252855"/>
          </a:xfrm>
          <a:prstGeom prst="rightBrace">
            <a:avLst>
              <a:gd name="adj1" fmla="val 55664"/>
              <a:gd name="adj2" fmla="val 50000"/>
            </a:avLst>
          </a:prstGeom>
          <a:ln w="28575">
            <a:solidFill>
              <a:schemeClr val="accent1">
                <a:lumMod val="60000"/>
                <a:lumOff val="40000"/>
              </a:schemeClr>
            </a:solidFill>
          </a:ln>
        </p:spPr>
        <p:style>
          <a:lnRef idx="1">
            <a:schemeClr val="accent3"/>
          </a:lnRef>
          <a:fillRef idx="0">
            <a:schemeClr val="accent3"/>
          </a:fillRef>
          <a:effectRef idx="0">
            <a:schemeClr val="accent3"/>
          </a:effectRef>
          <a:fontRef idx="minor">
            <a:schemeClr val="tx1"/>
          </a:fontRef>
        </p:style>
        <p:txBody>
          <a:bodyPr rot="0" vertOverflow="overflow" horzOverflow="overflow" vert="horz" wrap="square" lIns="91439" tIns="45719" rIns="91439" bIns="45719" numCol="1" spcCol="38100" rtlCol="0" anchor="t" forceAA="0">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sym typeface="微软雅黑" panose="020B0503020204020204" charset="-122"/>
            </a:endParaRPr>
          </a:p>
        </p:txBody>
      </p:sp>
      <p:sp>
        <p:nvSpPr>
          <p:cNvPr id="23" name="文本框 22"/>
          <p:cNvSpPr txBox="1"/>
          <p:nvPr/>
        </p:nvSpPr>
        <p:spPr>
          <a:xfrm>
            <a:off x="8395361" y="1528424"/>
            <a:ext cx="2461260" cy="3581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spAutoFit/>
          </a:bodyPr>
          <a:lstStyle/>
          <a:p>
            <a:pPr marL="0" marR="0" algn="ctr" defTabSz="1218565"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dirty="0">
                <a:ln>
                  <a:noFill/>
                </a:ln>
                <a:solidFill>
                  <a:schemeClr val="accent1">
                    <a:lumMod val="60000"/>
                    <a:lumOff val="40000"/>
                  </a:schemeClr>
                </a:solidFill>
                <a:effectLst/>
                <a:uFillTx/>
                <a:latin typeface="微软雅黑" panose="020B0503020204020204" charset="-122"/>
                <a:ea typeface="微软雅黑" panose="020B0503020204020204" charset="-122"/>
                <a:sym typeface="+mn-ea"/>
              </a:rPr>
              <a:t>图像-标题匹配？</a:t>
            </a:r>
          </a:p>
        </p:txBody>
      </p:sp>
      <p:sp>
        <p:nvSpPr>
          <p:cNvPr id="24" name="文本框 23"/>
          <p:cNvSpPr txBox="1"/>
          <p:nvPr/>
        </p:nvSpPr>
        <p:spPr>
          <a:xfrm>
            <a:off x="8537912" y="2609586"/>
            <a:ext cx="2339975" cy="3581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spAutoFit/>
          </a:bodyPr>
          <a:lstStyle/>
          <a:p>
            <a:pPr marL="0" marR="0" algn="ctr" defTabSz="1218565" rtl="0" fontAlgn="auto" latinLnBrk="0" hangingPunct="0">
              <a:lnSpc>
                <a:spcPct val="100000"/>
              </a:lnSpc>
              <a:spcBef>
                <a:spcPts val="0"/>
              </a:spcBef>
              <a:spcAft>
                <a:spcPts val="0"/>
              </a:spcAft>
              <a:buClrTx/>
              <a:buSzTx/>
              <a:buFontTx/>
              <a:buNone/>
            </a:pPr>
            <a:r>
              <a:rPr lang="zh-CN" altLang="en-US" sz="2000" b="1" dirty="0">
                <a:solidFill>
                  <a:schemeClr val="accent1">
                    <a:lumMod val="60000"/>
                    <a:lumOff val="40000"/>
                  </a:schemeClr>
                </a:solidFill>
                <a:latin typeface="微软雅黑" panose="020B0503020204020204" charset="-122"/>
                <a:ea typeface="微软雅黑" panose="020B0503020204020204" charset="-122"/>
                <a:sym typeface="+mn-ea"/>
              </a:rPr>
              <a:t>图像-属性匹配？</a:t>
            </a:r>
            <a:endParaRPr kumimoji="0" lang="zh-CN" altLang="en-US" sz="2000" b="1" i="0" u="none" strike="noStrike" cap="none" spc="0" normalizeH="0" baseline="0" dirty="0">
              <a:ln>
                <a:noFill/>
              </a:ln>
              <a:solidFill>
                <a:schemeClr val="accent1">
                  <a:lumMod val="60000"/>
                  <a:lumOff val="40000"/>
                </a:schemeClr>
              </a:solidFill>
              <a:effectLst/>
              <a:uFillTx/>
              <a:latin typeface="微软雅黑" panose="020B0503020204020204" charset="-122"/>
              <a:ea typeface="微软雅黑" panose="020B0503020204020204" charset="-122"/>
              <a:sym typeface="+mn-ea"/>
            </a:endParaRPr>
          </a:p>
        </p:txBody>
      </p:sp>
      <p:sp>
        <p:nvSpPr>
          <p:cNvPr id="10" name="Text Placeholder 4"/>
          <p:cNvSpPr txBox="1"/>
          <p:nvPr/>
        </p:nvSpPr>
        <p:spPr>
          <a:xfrm>
            <a:off x="772082" y="248533"/>
            <a:ext cx="3274865"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latin typeface="微软雅黑" panose="020B0503020204020204" charset="-122"/>
                <a:ea typeface="微软雅黑" panose="020B0503020204020204" charset="-122"/>
              </a:rPr>
              <a:t>团队背景与赛题解读</a:t>
            </a:r>
            <a:endParaRPr dirty="0">
              <a:latin typeface="微软雅黑" panose="020B0503020204020204" charset="-122"/>
              <a:ea typeface="微软雅黑" panose="020B0503020204020204" charset="-122"/>
            </a:endParaRPr>
          </a:p>
        </p:txBody>
      </p:sp>
      <p:pic>
        <p:nvPicPr>
          <p:cNvPr id="11" name="+.png" descr="+.png"/>
          <p:cNvPicPr>
            <a:picLocks noChangeAspect="1"/>
          </p:cNvPicPr>
          <p:nvPr/>
        </p:nvPicPr>
        <p:blipFill>
          <a:blip r:embed="rId5"/>
          <a:stretch>
            <a:fillRect/>
          </a:stretch>
        </p:blipFill>
        <p:spPr>
          <a:xfrm>
            <a:off x="4082883" y="210237"/>
            <a:ext cx="148149" cy="148149"/>
          </a:xfrm>
          <a:prstGeom prst="rect">
            <a:avLst/>
          </a:prstGeom>
          <a:ln w="3175">
            <a:miter lim="400000"/>
            <a:headEnd/>
            <a:tailEnd/>
          </a:ln>
        </p:spPr>
      </p:pic>
      <p:pic>
        <p:nvPicPr>
          <p:cNvPr id="13" name="+.png" descr="+.png"/>
          <p:cNvPicPr>
            <a:picLocks noChangeAspect="1"/>
          </p:cNvPicPr>
          <p:nvPr/>
        </p:nvPicPr>
        <p:blipFill>
          <a:blip r:embed="rId5"/>
          <a:stretch>
            <a:fillRect/>
          </a:stretch>
        </p:blipFill>
        <p:spPr>
          <a:xfrm>
            <a:off x="552457" y="623622"/>
            <a:ext cx="148149" cy="148149"/>
          </a:xfrm>
          <a:prstGeom prst="rect">
            <a:avLst/>
          </a:prstGeom>
          <a:ln w="3175">
            <a:miter lim="400000"/>
            <a:headEnd/>
            <a:tailEnd/>
          </a:ln>
        </p:spPr>
      </p:pic>
      <p:sp>
        <p:nvSpPr>
          <p:cNvPr id="14" name="文本框 8"/>
          <p:cNvSpPr txBox="1"/>
          <p:nvPr/>
        </p:nvSpPr>
        <p:spPr>
          <a:xfrm>
            <a:off x="1146302" y="694932"/>
            <a:ext cx="1255932"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latin typeface="微软雅黑" panose="020B0503020204020204" charset="-122"/>
                <a:ea typeface="微软雅黑" panose="020B0503020204020204" charset="-122"/>
              </a:rPr>
              <a:t>赛题解读</a:t>
            </a:r>
            <a:endParaRPr sz="2200" b="1" dirty="0">
              <a:latin typeface="微软雅黑" panose="020B0503020204020204" charset="-122"/>
              <a:ea typeface="微软雅黑" panose="020B0503020204020204" charset="-122"/>
            </a:endParaRPr>
          </a:p>
        </p:txBody>
      </p:sp>
      <p:sp>
        <p:nvSpPr>
          <p:cNvPr id="2" name="矩形: 圆角 1"/>
          <p:cNvSpPr/>
          <p:nvPr/>
        </p:nvSpPr>
        <p:spPr>
          <a:xfrm>
            <a:off x="2182167" y="5060540"/>
            <a:ext cx="7010400" cy="1608655"/>
          </a:xfrm>
          <a:prstGeom prst="roundRect">
            <a:avLst/>
          </a:prstGeom>
          <a:noFill/>
          <a:ln w="28575" cap="flat">
            <a:solidFill>
              <a:schemeClr val="accent1">
                <a:lumMod val="20000"/>
                <a:lumOff val="80000"/>
                <a:alpha val="99000"/>
              </a:schemeClr>
            </a:solidFill>
            <a:prstDash val="dash"/>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2" name="组合 11">
            <a:extLst>
              <a:ext uri="{FF2B5EF4-FFF2-40B4-BE49-F238E27FC236}">
                <a16:creationId xmlns:a16="http://schemas.microsoft.com/office/drawing/2014/main" id="{D9E96274-01AD-A0B5-0906-847A11E00CF0}"/>
              </a:ext>
            </a:extLst>
          </p:cNvPr>
          <p:cNvGrpSpPr/>
          <p:nvPr/>
        </p:nvGrpSpPr>
        <p:grpSpPr>
          <a:xfrm>
            <a:off x="10028741" y="3273748"/>
            <a:ext cx="1698291" cy="1581129"/>
            <a:chOff x="855046" y="1433064"/>
            <a:chExt cx="1698291" cy="1881377"/>
          </a:xfrm>
        </p:grpSpPr>
        <p:sp>
          <p:nvSpPr>
            <p:cNvPr id="15" name="矩形: 圆角 14">
              <a:extLst>
                <a:ext uri="{FF2B5EF4-FFF2-40B4-BE49-F238E27FC236}">
                  <a16:creationId xmlns:a16="http://schemas.microsoft.com/office/drawing/2014/main" id="{F7E7EBE6-9FB7-8B8D-762B-71C90604EA2C}"/>
                </a:ext>
              </a:extLst>
            </p:cNvPr>
            <p:cNvSpPr/>
            <p:nvPr/>
          </p:nvSpPr>
          <p:spPr>
            <a:xfrm>
              <a:off x="855046" y="1449642"/>
              <a:ext cx="1698291" cy="1861808"/>
            </a:xfrm>
            <a:prstGeom prst="roundRect">
              <a:avLst>
                <a:gd name="adj" fmla="val 6051"/>
              </a:avLst>
            </a:prstGeom>
            <a:noFill/>
            <a:ln>
              <a:prstDash val="dash"/>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16" name="直接连接符 15">
              <a:extLst>
                <a:ext uri="{FF2B5EF4-FFF2-40B4-BE49-F238E27FC236}">
                  <a16:creationId xmlns:a16="http://schemas.microsoft.com/office/drawing/2014/main" id="{7F56BE6C-6028-F3B8-25EF-4C7861D00FF7}"/>
                </a:ext>
              </a:extLst>
            </p:cNvPr>
            <p:cNvCxnSpPr/>
            <p:nvPr/>
          </p:nvCxnSpPr>
          <p:spPr>
            <a:xfrm>
              <a:off x="1210419" y="2896584"/>
              <a:ext cx="1094382"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2C492680-4645-765D-EDAA-13C79CF50981}"/>
                </a:ext>
              </a:extLst>
            </p:cNvPr>
            <p:cNvCxnSpPr/>
            <p:nvPr/>
          </p:nvCxnSpPr>
          <p:spPr>
            <a:xfrm flipV="1">
              <a:off x="1210419" y="1776063"/>
              <a:ext cx="0" cy="1120521"/>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724718CB-F1DB-79F5-3DC7-E0E16E2CD075}"/>
                </a:ext>
              </a:extLst>
            </p:cNvPr>
            <p:cNvSpPr/>
            <p:nvPr/>
          </p:nvSpPr>
          <p:spPr>
            <a:xfrm>
              <a:off x="1468380" y="2767701"/>
              <a:ext cx="174503" cy="107351"/>
            </a:xfrm>
            <a:prstGeom prst="rect">
              <a:avLst/>
            </a:prstGeom>
            <a:solidFill>
              <a:schemeClr val="accent3"/>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 name="矩形 25">
              <a:extLst>
                <a:ext uri="{FF2B5EF4-FFF2-40B4-BE49-F238E27FC236}">
                  <a16:creationId xmlns:a16="http://schemas.microsoft.com/office/drawing/2014/main" id="{8BF95334-452E-1928-7C0F-DE4C7F693B48}"/>
                </a:ext>
              </a:extLst>
            </p:cNvPr>
            <p:cNvSpPr/>
            <p:nvPr/>
          </p:nvSpPr>
          <p:spPr>
            <a:xfrm>
              <a:off x="1859229" y="1966182"/>
              <a:ext cx="174503" cy="907151"/>
            </a:xfrm>
            <a:prstGeom prst="rect">
              <a:avLst/>
            </a:prstGeom>
            <a:solidFill>
              <a:srgbClr val="00B0F0"/>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7" name="文本框 26">
              <a:extLst>
                <a:ext uri="{FF2B5EF4-FFF2-40B4-BE49-F238E27FC236}">
                  <a16:creationId xmlns:a16="http://schemas.microsoft.com/office/drawing/2014/main" id="{45E11279-6CC5-06D0-C030-F53A00C08C89}"/>
                </a:ext>
              </a:extLst>
            </p:cNvPr>
            <p:cNvSpPr txBox="1"/>
            <p:nvPr/>
          </p:nvSpPr>
          <p:spPr>
            <a:xfrm>
              <a:off x="1463760" y="2896274"/>
              <a:ext cx="177934" cy="41816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0</a:t>
              </a:r>
              <a:endParaRPr kumimoji="0" lang="zh-CN" altLang="en-US" sz="11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28" name="文本框 27">
              <a:extLst>
                <a:ext uri="{FF2B5EF4-FFF2-40B4-BE49-F238E27FC236}">
                  <a16:creationId xmlns:a16="http://schemas.microsoft.com/office/drawing/2014/main" id="{EDDF1E4D-B085-A797-B171-B613062F06C0}"/>
                </a:ext>
              </a:extLst>
            </p:cNvPr>
            <p:cNvSpPr txBox="1"/>
            <p:nvPr/>
          </p:nvSpPr>
          <p:spPr>
            <a:xfrm>
              <a:off x="1872476" y="2936381"/>
              <a:ext cx="171522"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1</a:t>
              </a:r>
              <a:endParaRPr kumimoji="0" lang="zh-CN" altLang="en-US"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29" name="文本框 28">
              <a:extLst>
                <a:ext uri="{FF2B5EF4-FFF2-40B4-BE49-F238E27FC236}">
                  <a16:creationId xmlns:a16="http://schemas.microsoft.com/office/drawing/2014/main" id="{7EBFF7F4-DC20-CAA2-9B2F-75418DD175AA}"/>
                </a:ext>
              </a:extLst>
            </p:cNvPr>
            <p:cNvSpPr txBox="1"/>
            <p:nvPr/>
          </p:nvSpPr>
          <p:spPr>
            <a:xfrm>
              <a:off x="1708566" y="1433064"/>
              <a:ext cx="51360" cy="35907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5E5E5E"/>
                </a:solidFill>
                <a:effectLst/>
                <a:uLnTx/>
                <a:uFillTx/>
                <a:latin typeface="微软雅黑" panose="020B0503020204020204" charset="-122"/>
                <a:sym typeface="微软雅黑" panose="020B0503020204020204" charset="-122"/>
              </a:endParaRPr>
            </a:p>
          </p:txBody>
        </p:sp>
        <p:sp>
          <p:nvSpPr>
            <p:cNvPr id="30" name="文本框 29">
              <a:extLst>
                <a:ext uri="{FF2B5EF4-FFF2-40B4-BE49-F238E27FC236}">
                  <a16:creationId xmlns:a16="http://schemas.microsoft.com/office/drawing/2014/main" id="{C9C406B5-53DE-6FC5-D35A-488B9D9F3688}"/>
                </a:ext>
              </a:extLst>
            </p:cNvPr>
            <p:cNvSpPr txBox="1"/>
            <p:nvPr/>
          </p:nvSpPr>
          <p:spPr>
            <a:xfrm>
              <a:off x="1578073" y="1538710"/>
              <a:ext cx="359073" cy="235962"/>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图文</a:t>
              </a:r>
            </a:p>
          </p:txBody>
        </p:sp>
      </p:grpSp>
      <p:grpSp>
        <p:nvGrpSpPr>
          <p:cNvPr id="48" name="组合 47">
            <a:extLst>
              <a:ext uri="{FF2B5EF4-FFF2-40B4-BE49-F238E27FC236}">
                <a16:creationId xmlns:a16="http://schemas.microsoft.com/office/drawing/2014/main" id="{8ED01C86-2903-2C44-7FD9-98B0CB26EF48}"/>
              </a:ext>
            </a:extLst>
          </p:cNvPr>
          <p:cNvGrpSpPr/>
          <p:nvPr/>
        </p:nvGrpSpPr>
        <p:grpSpPr>
          <a:xfrm>
            <a:off x="10028740" y="5023958"/>
            <a:ext cx="1698291" cy="1645237"/>
            <a:chOff x="10436083" y="5212763"/>
            <a:chExt cx="1657506" cy="1275051"/>
          </a:xfrm>
        </p:grpSpPr>
        <p:sp>
          <p:nvSpPr>
            <p:cNvPr id="31" name="矩形: 圆角 30">
              <a:extLst>
                <a:ext uri="{FF2B5EF4-FFF2-40B4-BE49-F238E27FC236}">
                  <a16:creationId xmlns:a16="http://schemas.microsoft.com/office/drawing/2014/main" id="{DF600232-4139-D714-65B4-DA9BFE8BB722}"/>
                </a:ext>
              </a:extLst>
            </p:cNvPr>
            <p:cNvSpPr/>
            <p:nvPr/>
          </p:nvSpPr>
          <p:spPr>
            <a:xfrm>
              <a:off x="10436083" y="5212763"/>
              <a:ext cx="1657506" cy="1275051"/>
            </a:xfrm>
            <a:prstGeom prst="roundRect">
              <a:avLst>
                <a:gd name="adj" fmla="val 6609"/>
              </a:avLst>
            </a:prstGeom>
            <a:noFill/>
            <a:ln>
              <a:prstDash val="dash"/>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32" name="直接连接符 31">
              <a:extLst>
                <a:ext uri="{FF2B5EF4-FFF2-40B4-BE49-F238E27FC236}">
                  <a16:creationId xmlns:a16="http://schemas.microsoft.com/office/drawing/2014/main" id="{232FA857-50A2-AD59-E0B0-323A0CB3E7D4}"/>
                </a:ext>
              </a:extLst>
            </p:cNvPr>
            <p:cNvCxnSpPr>
              <a:cxnSpLocks/>
            </p:cNvCxnSpPr>
            <p:nvPr/>
          </p:nvCxnSpPr>
          <p:spPr>
            <a:xfrm>
              <a:off x="10808800" y="6201377"/>
              <a:ext cx="1094382"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3A70A3DA-A701-CF48-80BA-5FB16F2C942A}"/>
                </a:ext>
              </a:extLst>
            </p:cNvPr>
            <p:cNvCxnSpPr>
              <a:cxnSpLocks/>
            </p:cNvCxnSpPr>
            <p:nvPr/>
          </p:nvCxnSpPr>
          <p:spPr>
            <a:xfrm flipV="1">
              <a:off x="10808800" y="5496588"/>
              <a:ext cx="0" cy="70478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340B027D-DEF9-00AF-EC66-EF511E1F7238}"/>
                </a:ext>
              </a:extLst>
            </p:cNvPr>
            <p:cNvSpPr/>
            <p:nvPr/>
          </p:nvSpPr>
          <p:spPr>
            <a:xfrm>
              <a:off x="11457610" y="5523560"/>
              <a:ext cx="190839" cy="666843"/>
            </a:xfrm>
            <a:prstGeom prst="rect">
              <a:avLst/>
            </a:prstGeom>
            <a:solidFill>
              <a:srgbClr val="00B0F0"/>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5" name="文本框 34">
              <a:extLst>
                <a:ext uri="{FF2B5EF4-FFF2-40B4-BE49-F238E27FC236}">
                  <a16:creationId xmlns:a16="http://schemas.microsoft.com/office/drawing/2014/main" id="{C8762A4A-D159-E9DC-768C-E773DFBFAB6F}"/>
                </a:ext>
              </a:extLst>
            </p:cNvPr>
            <p:cNvSpPr txBox="1"/>
            <p:nvPr/>
          </p:nvSpPr>
          <p:spPr>
            <a:xfrm>
              <a:off x="11387969" y="5237981"/>
              <a:ext cx="51360" cy="225851"/>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5E5E5E"/>
                </a:solidFill>
                <a:effectLst/>
                <a:uLnTx/>
                <a:uFillTx/>
                <a:latin typeface="微软雅黑" panose="020B0503020204020204" charset="-122"/>
                <a:sym typeface="微软雅黑" panose="020B0503020204020204" charset="-122"/>
              </a:endParaRPr>
            </a:p>
          </p:txBody>
        </p:sp>
        <p:sp>
          <p:nvSpPr>
            <p:cNvPr id="36" name="文本框 35">
              <a:extLst>
                <a:ext uri="{FF2B5EF4-FFF2-40B4-BE49-F238E27FC236}">
                  <a16:creationId xmlns:a16="http://schemas.microsoft.com/office/drawing/2014/main" id="{AF8D5D93-0F56-6A66-B011-C54C9FABD313}"/>
                </a:ext>
              </a:extLst>
            </p:cNvPr>
            <p:cNvSpPr txBox="1"/>
            <p:nvPr/>
          </p:nvSpPr>
          <p:spPr>
            <a:xfrm>
              <a:off x="10654867" y="5260883"/>
              <a:ext cx="1282403" cy="148416"/>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关键属性（领型）</a:t>
              </a:r>
            </a:p>
          </p:txBody>
        </p:sp>
        <p:sp>
          <p:nvSpPr>
            <p:cNvPr id="37" name="文本框 36">
              <a:extLst>
                <a:ext uri="{FF2B5EF4-FFF2-40B4-BE49-F238E27FC236}">
                  <a16:creationId xmlns:a16="http://schemas.microsoft.com/office/drawing/2014/main" id="{F2FE97C5-F414-92B3-3D7B-FCE481D71455}"/>
                </a:ext>
              </a:extLst>
            </p:cNvPr>
            <p:cNvSpPr txBox="1"/>
            <p:nvPr/>
          </p:nvSpPr>
          <p:spPr>
            <a:xfrm>
              <a:off x="11075023" y="6247837"/>
              <a:ext cx="177934" cy="18713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0</a:t>
              </a:r>
              <a:endParaRPr kumimoji="0" lang="zh-CN" altLang="en-US" sz="110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38" name="文本框 37">
              <a:extLst>
                <a:ext uri="{FF2B5EF4-FFF2-40B4-BE49-F238E27FC236}">
                  <a16:creationId xmlns:a16="http://schemas.microsoft.com/office/drawing/2014/main" id="{06FDAA5A-EDE4-C324-D667-41C1C1E6013E}"/>
                </a:ext>
              </a:extLst>
            </p:cNvPr>
            <p:cNvSpPr txBox="1"/>
            <p:nvPr/>
          </p:nvSpPr>
          <p:spPr>
            <a:xfrm>
              <a:off x="11473972" y="6247837"/>
              <a:ext cx="171522" cy="187133"/>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25400" tIns="25400" rIns="25400" bIns="25400" numCol="1" spcCol="38100" rtlCol="0" anchor="ctr">
              <a:noAutofit/>
            </a:bodyPr>
            <a:lstStyle/>
            <a:p>
              <a:pPr marL="0" marR="0" lvl="0" indent="0" algn="ctr" defTabSz="1218565"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rPr>
                <a:t>1</a:t>
              </a:r>
              <a:endParaRPr kumimoji="0" lang="zh-CN" altLang="en-US" sz="1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grpSp>
      <p:cxnSp>
        <p:nvCxnSpPr>
          <p:cNvPr id="41" name="直接箭头连接符 40">
            <a:extLst>
              <a:ext uri="{FF2B5EF4-FFF2-40B4-BE49-F238E27FC236}">
                <a16:creationId xmlns:a16="http://schemas.microsoft.com/office/drawing/2014/main" id="{24B36DAE-2C40-3BA7-6236-9F3DB282AA24}"/>
              </a:ext>
            </a:extLst>
          </p:cNvPr>
          <p:cNvCxnSpPr/>
          <p:nvPr/>
        </p:nvCxnSpPr>
        <p:spPr>
          <a:xfrm>
            <a:off x="8357261" y="1707494"/>
            <a:ext cx="274314" cy="0"/>
          </a:xfrm>
          <a:prstGeom prst="straightConnector1">
            <a:avLst/>
          </a:prstGeom>
          <a:ln w="28575">
            <a:solidFill>
              <a:schemeClr val="accent1">
                <a:lumMod val="60000"/>
                <a:lumOff val="40000"/>
              </a:schemeClr>
            </a:solidFill>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40" name="文本框 39">
            <a:extLst>
              <a:ext uri="{FF2B5EF4-FFF2-40B4-BE49-F238E27FC236}">
                <a16:creationId xmlns:a16="http://schemas.microsoft.com/office/drawing/2014/main" id="{DA46E76D-4B70-879E-95E9-63B9C8F0F247}"/>
              </a:ext>
            </a:extLst>
          </p:cNvPr>
          <p:cNvSpPr txBox="1"/>
          <p:nvPr/>
        </p:nvSpPr>
        <p:spPr>
          <a:xfrm>
            <a:off x="4807963" y="3634032"/>
            <a:ext cx="4165074" cy="769501"/>
          </a:xfrm>
          <a:prstGeom prst="roundRect">
            <a:avLst>
              <a:gd name="adj" fmla="val 15037"/>
            </a:avLst>
          </a:prstGeom>
          <a:noFill/>
          <a:ln w="19050" cap="flat">
            <a:solidFill>
              <a:schemeClr val="accent2">
                <a:lumMod val="60000"/>
                <a:lumOff val="40000"/>
              </a:schemeClr>
            </a:solidFill>
            <a:prstDash val="dash"/>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2000">
                <a:solidFill>
                  <a:schemeClr val="bg1"/>
                </a:solidFill>
                <a:latin typeface="+mj-lt"/>
              </a:rPr>
              <a:t>关键属性：袖长</a:t>
            </a:r>
            <a:endParaRPr lang="en-US" altLang="zh-CN" sz="2000">
              <a:solidFill>
                <a:schemeClr val="bg1"/>
              </a:solidFill>
              <a:latin typeface="+mj-lt"/>
            </a:endParaRPr>
          </a:p>
          <a:p>
            <a:r>
              <a:rPr lang="zh-CN" altLang="en-US" sz="2000">
                <a:solidFill>
                  <a:schemeClr val="bg1"/>
                </a:solidFill>
                <a:latin typeface="+mj-lt"/>
              </a:rPr>
              <a:t>[ 长袖 = 九分袖，短袖，</a:t>
            </a:r>
            <a:r>
              <a:rPr lang="en-US" altLang="zh-CN" sz="2000">
                <a:solidFill>
                  <a:schemeClr val="bg1"/>
                </a:solidFill>
                <a:latin typeface="+mj-lt"/>
              </a:rPr>
              <a:t>…. </a:t>
            </a:r>
            <a:r>
              <a:rPr lang="zh-CN" altLang="en-US" sz="2000">
                <a:solidFill>
                  <a:schemeClr val="bg1"/>
                </a:solidFill>
                <a:latin typeface="+mj-lt"/>
              </a:rPr>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189405" y="2885311"/>
            <a:ext cx="1124844" cy="77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数据</a:t>
            </a:r>
            <a:endParaRPr lang="en-US" altLang="zh-CN" sz="2000" b="1" dirty="0">
              <a:solidFill>
                <a:schemeClr val="bg1"/>
              </a:solidFill>
              <a:latin typeface="微软雅黑" panose="020B0503020204020204" charset="-122"/>
              <a:ea typeface="微软雅黑" panose="020B0503020204020204" charset="-122"/>
              <a:sym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预处理</a:t>
            </a:r>
          </a:p>
        </p:txBody>
      </p:sp>
      <p:sp>
        <p:nvSpPr>
          <p:cNvPr id="16" name="矩形 15"/>
          <p:cNvSpPr/>
          <p:nvPr/>
        </p:nvSpPr>
        <p:spPr>
          <a:xfrm>
            <a:off x="6154559" y="2940824"/>
            <a:ext cx="1056212" cy="7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预训练微调</a:t>
            </a:r>
            <a:endParaRPr lang="zh-CN" altLang="en-US" sz="2000" b="1" dirty="0">
              <a:latin typeface="微软雅黑" panose="020B0503020204020204" charset="-122"/>
              <a:ea typeface="微软雅黑" panose="020B0503020204020204" charset="-122"/>
              <a:sym typeface="微软雅黑" panose="020B0503020204020204" charset="-122"/>
            </a:endParaRPr>
          </a:p>
        </p:txBody>
      </p:sp>
      <p:sp>
        <p:nvSpPr>
          <p:cNvPr id="46" name="矩形 45"/>
          <p:cNvSpPr/>
          <p:nvPr/>
        </p:nvSpPr>
        <p:spPr>
          <a:xfrm>
            <a:off x="11008387" y="2893801"/>
            <a:ext cx="1056213" cy="7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charset="-122"/>
                <a:ea typeface="微软雅黑" panose="020B0503020204020204" charset="-122"/>
                <a:sym typeface="微软雅黑" panose="020B0503020204020204" charset="-122"/>
              </a:rPr>
              <a:t>模型</a:t>
            </a:r>
            <a:endParaRPr lang="en-US" altLang="zh-CN" sz="2000" b="1" dirty="0">
              <a:latin typeface="微软雅黑" panose="020B0503020204020204" charset="-122"/>
              <a:ea typeface="微软雅黑" panose="020B0503020204020204" charset="-122"/>
              <a:sym typeface="微软雅黑" panose="020B0503020204020204" charset="-122"/>
            </a:endParaRPr>
          </a:p>
          <a:p>
            <a:pPr algn="ctr"/>
            <a:r>
              <a:rPr lang="zh-CN" altLang="en-US" sz="2000" b="1" dirty="0">
                <a:latin typeface="微软雅黑" panose="020B0503020204020204" charset="-122"/>
                <a:ea typeface="微软雅黑" panose="020B0503020204020204" charset="-122"/>
                <a:sym typeface="微软雅黑" panose="020B0503020204020204" charset="-122"/>
              </a:rPr>
              <a:t>预测</a:t>
            </a:r>
          </a:p>
        </p:txBody>
      </p:sp>
      <p:sp>
        <p:nvSpPr>
          <p:cNvPr id="63" name="矩形 62"/>
          <p:cNvSpPr/>
          <p:nvPr/>
        </p:nvSpPr>
        <p:spPr>
          <a:xfrm>
            <a:off x="4134253" y="2908171"/>
            <a:ext cx="1100577" cy="76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latin typeface="微软雅黑" panose="020B0503020204020204" charset="-122"/>
                <a:ea typeface="微软雅黑" panose="020B0503020204020204" charset="-122"/>
                <a:sym typeface="微软雅黑" panose="020B0503020204020204" charset="-122"/>
              </a:rPr>
              <a:t>数据</a:t>
            </a:r>
            <a:endParaRPr lang="en-US" altLang="zh-CN" sz="2000" b="1" dirty="0">
              <a:latin typeface="微软雅黑" panose="020B0503020204020204" charset="-122"/>
              <a:ea typeface="微软雅黑" panose="020B0503020204020204" charset="-122"/>
              <a:sym typeface="微软雅黑" panose="020B0503020204020204" charset="-122"/>
            </a:endParaRPr>
          </a:p>
          <a:p>
            <a:r>
              <a:rPr lang="zh-CN" altLang="en-US" sz="2000" b="1" dirty="0">
                <a:latin typeface="微软雅黑" panose="020B0503020204020204" charset="-122"/>
                <a:ea typeface="微软雅黑" panose="020B0503020204020204" charset="-122"/>
                <a:sym typeface="微软雅黑" panose="020B0503020204020204" charset="-122"/>
              </a:rPr>
              <a:t>增强</a:t>
            </a:r>
          </a:p>
        </p:txBody>
      </p:sp>
      <p:pic>
        <p:nvPicPr>
          <p:cNvPr id="6" name="图形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861" y="1792792"/>
            <a:ext cx="775290" cy="775290"/>
          </a:xfrm>
          <a:prstGeom prst="rect">
            <a:avLst/>
          </a:prstGeom>
        </p:spPr>
      </p:pic>
      <p:sp>
        <p:nvSpPr>
          <p:cNvPr id="7" name="文本框 6"/>
          <p:cNvSpPr txBox="1"/>
          <p:nvPr/>
        </p:nvSpPr>
        <p:spPr>
          <a:xfrm>
            <a:off x="64963" y="2643469"/>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fine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pic>
        <p:nvPicPr>
          <p:cNvPr id="8" name="图形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538" y="3707617"/>
            <a:ext cx="775290" cy="775290"/>
          </a:xfrm>
          <a:prstGeom prst="rect">
            <a:avLst/>
          </a:prstGeom>
        </p:spPr>
      </p:pic>
      <p:sp>
        <p:nvSpPr>
          <p:cNvPr id="9" name="文本框 8"/>
          <p:cNvSpPr txBox="1"/>
          <p:nvPr/>
        </p:nvSpPr>
        <p:spPr>
          <a:xfrm>
            <a:off x="106619" y="4482907"/>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coarse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sp>
        <p:nvSpPr>
          <p:cNvPr id="10" name="矩形 9"/>
          <p:cNvSpPr/>
          <p:nvPr/>
        </p:nvSpPr>
        <p:spPr>
          <a:xfrm>
            <a:off x="8130497" y="1629963"/>
            <a:ext cx="2026092" cy="3026105"/>
          </a:xfrm>
          <a:prstGeom prst="rect">
            <a:avLst/>
          </a:prstGeom>
          <a:noFill/>
          <a:ln w="28575">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charset="-122"/>
              <a:ea typeface="微软雅黑" panose="020B0503020204020204" charset="-122"/>
              <a:sym typeface="微软雅黑" panose="020B0503020204020204" charset="-122"/>
            </a:endParaRPr>
          </a:p>
        </p:txBody>
      </p:sp>
      <p:sp>
        <p:nvSpPr>
          <p:cNvPr id="11" name="矩形 10"/>
          <p:cNvSpPr/>
          <p:nvPr/>
        </p:nvSpPr>
        <p:spPr>
          <a:xfrm>
            <a:off x="8255643" y="170988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BertMultiLSTM</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3" name="矩形 12"/>
          <p:cNvSpPr/>
          <p:nvPr/>
        </p:nvSpPr>
        <p:spPr>
          <a:xfrm>
            <a:off x="8260939" y="221191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BertConcat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4" name="矩形 13"/>
          <p:cNvSpPr/>
          <p:nvPr/>
        </p:nvSpPr>
        <p:spPr>
          <a:xfrm>
            <a:off x="8267971" y="2692104"/>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VisualNezha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5" name="矩形 14"/>
          <p:cNvSpPr/>
          <p:nvPr/>
        </p:nvSpPr>
        <p:spPr>
          <a:xfrm>
            <a:off x="8262890" y="3164924"/>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VisualRoberta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9" name="矩形 18"/>
          <p:cNvSpPr/>
          <p:nvPr/>
        </p:nvSpPr>
        <p:spPr>
          <a:xfrm>
            <a:off x="8260939" y="365322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20" name="矩形 19"/>
          <p:cNvSpPr/>
          <p:nvPr/>
        </p:nvSpPr>
        <p:spPr>
          <a:xfrm>
            <a:off x="8229148" y="415525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32" name="箭头: 下 31"/>
          <p:cNvSpPr/>
          <p:nvPr/>
        </p:nvSpPr>
        <p:spPr>
          <a:xfrm rot="18994580">
            <a:off x="1484825" y="2487090"/>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1" name="箭头: 下 50"/>
          <p:cNvSpPr/>
          <p:nvPr/>
        </p:nvSpPr>
        <p:spPr>
          <a:xfrm rot="2605420" flipV="1">
            <a:off x="1497819" y="3411731"/>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 name="箭头: 下 51"/>
          <p:cNvSpPr/>
          <p:nvPr/>
        </p:nvSpPr>
        <p:spPr>
          <a:xfrm rot="5400000" flipV="1">
            <a:off x="3518060"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 name="箭头: 下 57"/>
          <p:cNvSpPr/>
          <p:nvPr/>
        </p:nvSpPr>
        <p:spPr>
          <a:xfrm rot="5400000" flipV="1">
            <a:off x="752337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 name="箭头: 下 59"/>
          <p:cNvSpPr/>
          <p:nvPr/>
        </p:nvSpPr>
        <p:spPr>
          <a:xfrm rot="5400000" flipV="1">
            <a:off x="1039779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1" name="箭头: 下 130"/>
          <p:cNvSpPr/>
          <p:nvPr/>
        </p:nvSpPr>
        <p:spPr>
          <a:xfrm rot="5400000" flipV="1">
            <a:off x="5479574" y="3016040"/>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t>整体设计</a:t>
            </a:r>
          </a:p>
        </p:txBody>
      </p:sp>
      <p:pic>
        <p:nvPicPr>
          <p:cNvPr id="18" name="+.png" descr="+.png"/>
          <p:cNvPicPr>
            <a:picLocks noChangeAspect="1"/>
          </p:cNvPicPr>
          <p:nvPr/>
        </p:nvPicPr>
        <p:blipFill>
          <a:blip r:embed="rId5"/>
          <a:stretch>
            <a:fillRect/>
          </a:stretch>
        </p:blipFill>
        <p:spPr>
          <a:xfrm>
            <a:off x="2254084" y="210237"/>
            <a:ext cx="148149" cy="148149"/>
          </a:xfrm>
          <a:prstGeom prst="rect">
            <a:avLst/>
          </a:prstGeom>
          <a:ln w="3175">
            <a:miter lim="400000"/>
            <a:headEnd/>
            <a:tailEnd/>
          </a:ln>
        </p:spPr>
      </p:pic>
      <p:pic>
        <p:nvPicPr>
          <p:cNvPr id="21" name="+.png" descr="+.png"/>
          <p:cNvPicPr>
            <a:picLocks noChangeAspect="1"/>
          </p:cNvPicPr>
          <p:nvPr/>
        </p:nvPicPr>
        <p:blipFill>
          <a:blip r:embed="rId5"/>
          <a:stretch>
            <a:fillRect/>
          </a:stretch>
        </p:blipFill>
        <p:spPr>
          <a:xfrm>
            <a:off x="552457" y="623622"/>
            <a:ext cx="148149" cy="148149"/>
          </a:xfrm>
          <a:prstGeom prst="rect">
            <a:avLst/>
          </a:prstGeom>
          <a:ln w="3175">
            <a:miter lim="400000"/>
            <a:headEnd/>
            <a:tailEnd/>
          </a:ln>
        </p:spPr>
      </p:pic>
      <p:sp>
        <p:nvSpPr>
          <p:cNvPr id="22" name="文本框 8"/>
          <p:cNvSpPr txBox="1"/>
          <p:nvPr/>
        </p:nvSpPr>
        <p:spPr>
          <a:xfrm>
            <a:off x="1146302" y="694932"/>
            <a:ext cx="1255932"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总体框架</a:t>
            </a:r>
            <a:endParaRPr sz="2200" b="1" dirty="0"/>
          </a:p>
        </p:txBody>
      </p:sp>
      <p:sp>
        <p:nvSpPr>
          <p:cNvPr id="3" name="文本框 2"/>
          <p:cNvSpPr txBox="1"/>
          <p:nvPr/>
        </p:nvSpPr>
        <p:spPr>
          <a:xfrm>
            <a:off x="7854950" y="4892675"/>
            <a:ext cx="2625725" cy="3581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sp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微软雅黑" panose="020B0503020204020204" charset="-122"/>
              </a:rPr>
              <a:t>模型融合</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189480" y="2885440"/>
            <a:ext cx="1081405" cy="77533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数据</a:t>
            </a:r>
            <a:endParaRPr lang="en-US" altLang="zh-CN" sz="2000" b="1" dirty="0">
              <a:solidFill>
                <a:schemeClr val="bg1"/>
              </a:solidFill>
              <a:latin typeface="微软雅黑" panose="020B0503020204020204" charset="-122"/>
              <a:ea typeface="微软雅黑" panose="020B0503020204020204" charset="-122"/>
              <a:sym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预处理</a:t>
            </a:r>
          </a:p>
        </p:txBody>
      </p:sp>
      <p:sp>
        <p:nvSpPr>
          <p:cNvPr id="16" name="矩形 15"/>
          <p:cNvSpPr/>
          <p:nvPr/>
        </p:nvSpPr>
        <p:spPr>
          <a:xfrm>
            <a:off x="6154559" y="2940824"/>
            <a:ext cx="1056212" cy="7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预训练微调</a:t>
            </a:r>
            <a:endParaRPr lang="zh-CN" altLang="en-US" sz="2000" b="1" dirty="0">
              <a:latin typeface="微软雅黑" panose="020B0503020204020204" charset="-122"/>
              <a:ea typeface="微软雅黑" panose="020B0503020204020204" charset="-122"/>
              <a:sym typeface="微软雅黑" panose="020B0503020204020204" charset="-122"/>
            </a:endParaRPr>
          </a:p>
        </p:txBody>
      </p:sp>
      <p:sp>
        <p:nvSpPr>
          <p:cNvPr id="46" name="矩形 45"/>
          <p:cNvSpPr/>
          <p:nvPr/>
        </p:nvSpPr>
        <p:spPr>
          <a:xfrm>
            <a:off x="11008387" y="2893801"/>
            <a:ext cx="1056213" cy="7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charset="-122"/>
                <a:ea typeface="微软雅黑" panose="020B0503020204020204" charset="-122"/>
                <a:sym typeface="微软雅黑" panose="020B0503020204020204" charset="-122"/>
              </a:rPr>
              <a:t>模型</a:t>
            </a:r>
            <a:endParaRPr lang="en-US" altLang="zh-CN" sz="2000" b="1" dirty="0">
              <a:latin typeface="微软雅黑" panose="020B0503020204020204" charset="-122"/>
              <a:ea typeface="微软雅黑" panose="020B0503020204020204" charset="-122"/>
              <a:sym typeface="微软雅黑" panose="020B0503020204020204" charset="-122"/>
            </a:endParaRPr>
          </a:p>
          <a:p>
            <a:pPr algn="ctr"/>
            <a:r>
              <a:rPr lang="zh-CN" altLang="en-US" sz="2000" b="1" dirty="0">
                <a:latin typeface="微软雅黑" panose="020B0503020204020204" charset="-122"/>
                <a:ea typeface="微软雅黑" panose="020B0503020204020204" charset="-122"/>
                <a:sym typeface="微软雅黑" panose="020B0503020204020204" charset="-122"/>
              </a:rPr>
              <a:t>预测</a:t>
            </a:r>
          </a:p>
        </p:txBody>
      </p:sp>
      <p:sp>
        <p:nvSpPr>
          <p:cNvPr id="63" name="矩形 62"/>
          <p:cNvSpPr/>
          <p:nvPr/>
        </p:nvSpPr>
        <p:spPr>
          <a:xfrm>
            <a:off x="4134253" y="2890391"/>
            <a:ext cx="1100577" cy="76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latin typeface="微软雅黑" panose="020B0503020204020204" charset="-122"/>
                <a:ea typeface="微软雅黑" panose="020B0503020204020204" charset="-122"/>
                <a:sym typeface="微软雅黑" panose="020B0503020204020204" charset="-122"/>
              </a:rPr>
              <a:t>数据</a:t>
            </a:r>
            <a:endParaRPr lang="en-US" altLang="zh-CN" sz="2000" b="1" dirty="0">
              <a:latin typeface="微软雅黑" panose="020B0503020204020204" charset="-122"/>
              <a:ea typeface="微软雅黑" panose="020B0503020204020204" charset="-122"/>
              <a:sym typeface="微软雅黑" panose="020B0503020204020204" charset="-122"/>
            </a:endParaRPr>
          </a:p>
          <a:p>
            <a:r>
              <a:rPr lang="zh-CN" altLang="en-US" sz="2000" b="1" dirty="0">
                <a:latin typeface="微软雅黑" panose="020B0503020204020204" charset="-122"/>
                <a:ea typeface="微软雅黑" panose="020B0503020204020204" charset="-122"/>
                <a:sym typeface="微软雅黑" panose="020B0503020204020204" charset="-122"/>
              </a:rPr>
              <a:t>增强</a:t>
            </a:r>
          </a:p>
        </p:txBody>
      </p:sp>
      <p:pic>
        <p:nvPicPr>
          <p:cNvPr id="6" name="图形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861" y="1792792"/>
            <a:ext cx="775290" cy="775290"/>
          </a:xfrm>
          <a:prstGeom prst="rect">
            <a:avLst/>
          </a:prstGeom>
        </p:spPr>
      </p:pic>
      <p:sp>
        <p:nvSpPr>
          <p:cNvPr id="7" name="文本框 6"/>
          <p:cNvSpPr txBox="1"/>
          <p:nvPr/>
        </p:nvSpPr>
        <p:spPr>
          <a:xfrm>
            <a:off x="64963" y="2643469"/>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fine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pic>
        <p:nvPicPr>
          <p:cNvPr id="8" name="图形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538" y="3707617"/>
            <a:ext cx="775290" cy="775290"/>
          </a:xfrm>
          <a:prstGeom prst="rect">
            <a:avLst/>
          </a:prstGeom>
        </p:spPr>
      </p:pic>
      <p:sp>
        <p:nvSpPr>
          <p:cNvPr id="9" name="文本框 8"/>
          <p:cNvSpPr txBox="1"/>
          <p:nvPr/>
        </p:nvSpPr>
        <p:spPr>
          <a:xfrm>
            <a:off x="106619" y="4482907"/>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coarse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sp>
        <p:nvSpPr>
          <p:cNvPr id="10" name="矩形 9"/>
          <p:cNvSpPr/>
          <p:nvPr/>
        </p:nvSpPr>
        <p:spPr>
          <a:xfrm>
            <a:off x="8130497" y="1629963"/>
            <a:ext cx="2026092" cy="3026105"/>
          </a:xfrm>
          <a:prstGeom prst="rect">
            <a:avLst/>
          </a:prstGeom>
          <a:noFill/>
          <a:ln w="28575">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charset="-122"/>
              <a:ea typeface="微软雅黑" panose="020B0503020204020204" charset="-122"/>
              <a:sym typeface="微软雅黑" panose="020B0503020204020204" charset="-122"/>
            </a:endParaRPr>
          </a:p>
        </p:txBody>
      </p:sp>
      <p:sp>
        <p:nvSpPr>
          <p:cNvPr id="11" name="矩形 10"/>
          <p:cNvSpPr/>
          <p:nvPr/>
        </p:nvSpPr>
        <p:spPr>
          <a:xfrm>
            <a:off x="8255643" y="170988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BertMultiLSTM</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3" name="矩形 12"/>
          <p:cNvSpPr/>
          <p:nvPr/>
        </p:nvSpPr>
        <p:spPr>
          <a:xfrm>
            <a:off x="8260939" y="221191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BertConcat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4" name="矩形 13"/>
          <p:cNvSpPr/>
          <p:nvPr/>
        </p:nvSpPr>
        <p:spPr>
          <a:xfrm>
            <a:off x="8267971" y="2692104"/>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VisualNezha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5" name="矩形 14"/>
          <p:cNvSpPr/>
          <p:nvPr/>
        </p:nvSpPr>
        <p:spPr>
          <a:xfrm>
            <a:off x="8262890" y="3164924"/>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VisualRoberta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9" name="矩形 18"/>
          <p:cNvSpPr/>
          <p:nvPr/>
        </p:nvSpPr>
        <p:spPr>
          <a:xfrm>
            <a:off x="8260939" y="365322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20" name="矩形 19"/>
          <p:cNvSpPr/>
          <p:nvPr/>
        </p:nvSpPr>
        <p:spPr>
          <a:xfrm>
            <a:off x="8229148" y="415525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32" name="箭头: 下 31"/>
          <p:cNvSpPr/>
          <p:nvPr/>
        </p:nvSpPr>
        <p:spPr>
          <a:xfrm rot="18994580">
            <a:off x="1484825" y="2487090"/>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1" name="箭头: 下 50"/>
          <p:cNvSpPr/>
          <p:nvPr/>
        </p:nvSpPr>
        <p:spPr>
          <a:xfrm rot="2605420" flipV="1">
            <a:off x="1497819" y="3411731"/>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 name="箭头: 下 51"/>
          <p:cNvSpPr/>
          <p:nvPr/>
        </p:nvSpPr>
        <p:spPr>
          <a:xfrm rot="5400000" flipV="1">
            <a:off x="3518060"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 name="箭头: 下 57"/>
          <p:cNvSpPr/>
          <p:nvPr/>
        </p:nvSpPr>
        <p:spPr>
          <a:xfrm rot="5400000" flipV="1">
            <a:off x="752337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 name="箭头: 下 59"/>
          <p:cNvSpPr/>
          <p:nvPr/>
        </p:nvSpPr>
        <p:spPr>
          <a:xfrm rot="5400000" flipV="1">
            <a:off x="1039779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1" name="箭头: 下 130"/>
          <p:cNvSpPr/>
          <p:nvPr/>
        </p:nvSpPr>
        <p:spPr>
          <a:xfrm rot="5400000" flipV="1">
            <a:off x="5479574" y="3016040"/>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t>整体设计</a:t>
            </a:r>
          </a:p>
        </p:txBody>
      </p:sp>
      <p:pic>
        <p:nvPicPr>
          <p:cNvPr id="18" name="+.png" descr="+.png"/>
          <p:cNvPicPr>
            <a:picLocks noChangeAspect="1"/>
          </p:cNvPicPr>
          <p:nvPr/>
        </p:nvPicPr>
        <p:blipFill>
          <a:blip r:embed="rId5"/>
          <a:stretch>
            <a:fillRect/>
          </a:stretch>
        </p:blipFill>
        <p:spPr>
          <a:xfrm>
            <a:off x="2254084" y="210237"/>
            <a:ext cx="148149" cy="148149"/>
          </a:xfrm>
          <a:prstGeom prst="rect">
            <a:avLst/>
          </a:prstGeom>
          <a:ln w="3175">
            <a:miter lim="400000"/>
            <a:headEnd/>
            <a:tailEnd/>
          </a:ln>
        </p:spPr>
      </p:pic>
      <p:pic>
        <p:nvPicPr>
          <p:cNvPr id="21" name="+.png" descr="+.png"/>
          <p:cNvPicPr>
            <a:picLocks noChangeAspect="1"/>
          </p:cNvPicPr>
          <p:nvPr/>
        </p:nvPicPr>
        <p:blipFill>
          <a:blip r:embed="rId5"/>
          <a:stretch>
            <a:fillRect/>
          </a:stretch>
        </p:blipFill>
        <p:spPr>
          <a:xfrm>
            <a:off x="552457" y="623622"/>
            <a:ext cx="148149" cy="148149"/>
          </a:xfrm>
          <a:prstGeom prst="rect">
            <a:avLst/>
          </a:prstGeom>
          <a:ln w="3175">
            <a:miter lim="400000"/>
            <a:headEnd/>
            <a:tailEnd/>
          </a:ln>
        </p:spPr>
      </p:pic>
      <p:sp>
        <p:nvSpPr>
          <p:cNvPr id="22" name="文本框 8"/>
          <p:cNvSpPr txBox="1"/>
          <p:nvPr/>
        </p:nvSpPr>
        <p:spPr>
          <a:xfrm>
            <a:off x="1146302" y="694932"/>
            <a:ext cx="1255932"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总体框架</a:t>
            </a:r>
            <a:endParaRPr sz="2200" b="1" dirty="0"/>
          </a:p>
        </p:txBody>
      </p:sp>
      <p:sp>
        <p:nvSpPr>
          <p:cNvPr id="3" name="文本框 2"/>
          <p:cNvSpPr txBox="1"/>
          <p:nvPr/>
        </p:nvSpPr>
        <p:spPr>
          <a:xfrm>
            <a:off x="7854950" y="4892675"/>
            <a:ext cx="2625725" cy="3581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sp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微软雅黑" panose="020B0503020204020204" charset="-122"/>
              </a:rPr>
              <a:t>模型融合</a:t>
            </a:r>
          </a:p>
        </p:txBody>
      </p:sp>
      <p:sp>
        <p:nvSpPr>
          <p:cNvPr id="147" name="矩形 146"/>
          <p:cNvSpPr/>
          <p:nvPr/>
        </p:nvSpPr>
        <p:spPr>
          <a:xfrm>
            <a:off x="2160743" y="4344792"/>
            <a:ext cx="1171001" cy="416774"/>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en-US" altLang="zh-CN"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coarse</a:t>
            </a:r>
            <a:r>
              <a:rPr lang="zh-CN" altLang="en-US"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样本关键属性提取</a:t>
            </a:r>
          </a:p>
        </p:txBody>
      </p:sp>
      <p:sp>
        <p:nvSpPr>
          <p:cNvPr id="148" name="矩形 147"/>
          <p:cNvSpPr/>
          <p:nvPr/>
        </p:nvSpPr>
        <p:spPr>
          <a:xfrm>
            <a:off x="2109070" y="4274991"/>
            <a:ext cx="1285452" cy="1620376"/>
          </a:xfrm>
          <a:prstGeom prst="rect">
            <a:avLst/>
          </a:prstGeom>
          <a:noFill/>
          <a:ln w="28575" cmpd="sng">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150" name="矩形 149"/>
          <p:cNvSpPr/>
          <p:nvPr/>
        </p:nvSpPr>
        <p:spPr>
          <a:xfrm>
            <a:off x="2167406" y="4876522"/>
            <a:ext cx="1171001" cy="416774"/>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zh-CN" altLang="en-US">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格式化标题</a:t>
            </a:r>
          </a:p>
        </p:txBody>
      </p:sp>
      <p:sp>
        <p:nvSpPr>
          <p:cNvPr id="151" name="矩形 150"/>
          <p:cNvSpPr/>
          <p:nvPr/>
        </p:nvSpPr>
        <p:spPr>
          <a:xfrm>
            <a:off x="2175342" y="5404857"/>
            <a:ext cx="1171001" cy="4167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zh-CN" altLang="en-US" sz="120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构建隐藏</a:t>
            </a:r>
            <a:endParaRPr lang="en-US" altLang="zh-CN" sz="120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r>
              <a:rPr lang="zh-CN" altLang="en-US" sz="120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属性表</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1211" y="1227415"/>
            <a:ext cx="6992912" cy="3152723"/>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gn="l" fontAlgn="auto">
              <a:lnSpc>
                <a:spcPct val="140000"/>
              </a:lnSpc>
              <a:buFont typeface="Wingdings" panose="05000000000000000000" pitchFamily="2" charset="2"/>
              <a:buChar char="Ø"/>
            </a:pPr>
            <a:r>
              <a:rPr lang="en-US" altLang="zh-CN" sz="18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coarse</a:t>
            </a:r>
            <a:r>
              <a:rPr lang="zh-CN" altLang="en-US" sz="18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样本关键属性提取</a:t>
            </a:r>
            <a:endParaRPr lang="en-US" altLang="zh-CN" sz="1800" b="1" dirty="0">
              <a:solidFill>
                <a:schemeClr val="bg1"/>
              </a:solidFill>
              <a:latin typeface="微软雅黑" panose="020B0503020204020204" charset="-122"/>
              <a:ea typeface="微软雅黑" panose="020B0503020204020204" charset="-122"/>
              <a:sym typeface="微软雅黑" panose="020B0503020204020204" charset="-122"/>
            </a:endParaRPr>
          </a:p>
          <a:p>
            <a:pPr marL="285750" algn="l" fontAlgn="auto">
              <a:lnSpc>
                <a:spcPct val="140000"/>
              </a:lnSpc>
              <a:buFont typeface="Wingdings" panose="05000000000000000000" pitchFamily="2" charset="2"/>
              <a:buChar char="ü"/>
            </a:pPr>
            <a:r>
              <a:rPr lang="en-US" altLang="zh-CN" sz="1800" b="1" dirty="0">
                <a:solidFill>
                  <a:schemeClr val="bg1"/>
                </a:solidFill>
                <a:latin typeface="微软雅黑" panose="020B0503020204020204" charset="-122"/>
                <a:ea typeface="微软雅黑" panose="020B0503020204020204" charset="-122"/>
                <a:cs typeface="宋体" panose="02010600030101010101" pitchFamily="2" charset="-122"/>
                <a:sym typeface="+mn-ea"/>
              </a:rPr>
              <a:t> </a:t>
            </a:r>
            <a:r>
              <a:rPr lang="zh-CN" altLang="en-US" sz="1800" dirty="0">
                <a:solidFill>
                  <a:schemeClr val="bg1"/>
                </a:solidFill>
                <a:latin typeface="微软雅黑" panose="020B0503020204020204" charset="-122"/>
                <a:ea typeface="微软雅黑" panose="020B0503020204020204" charset="-122"/>
                <a:sym typeface="+mn-ea"/>
              </a:rPr>
              <a:t>分词 </a:t>
            </a:r>
            <a:r>
              <a:rPr lang="en-US" altLang="zh-CN" sz="1800" dirty="0">
                <a:solidFill>
                  <a:schemeClr val="bg1"/>
                </a:solidFill>
                <a:latin typeface="微软雅黑" panose="020B0503020204020204" charset="-122"/>
                <a:ea typeface="微软雅黑" panose="020B0503020204020204" charset="-122"/>
                <a:sym typeface="+mn-ea"/>
              </a:rPr>
              <a:t>-&gt; </a:t>
            </a:r>
            <a:r>
              <a:rPr lang="zh-CN" altLang="en-US" sz="1800" dirty="0">
                <a:solidFill>
                  <a:schemeClr val="bg1"/>
                </a:solidFill>
                <a:latin typeface="微软雅黑" panose="020B0503020204020204" charset="-122"/>
                <a:ea typeface="微软雅黑" panose="020B0503020204020204" charset="-122"/>
                <a:sym typeface="+mn-ea"/>
              </a:rPr>
              <a:t>提取</a:t>
            </a:r>
            <a:r>
              <a:rPr lang="en-US" altLang="zh-CN" sz="1800" dirty="0">
                <a:solidFill>
                  <a:schemeClr val="bg1"/>
                </a:solidFill>
                <a:latin typeface="微软雅黑" panose="020B0503020204020204" charset="-122"/>
                <a:ea typeface="微软雅黑" panose="020B0503020204020204" charset="-122"/>
                <a:sym typeface="+mn-ea"/>
              </a:rPr>
              <a:t>coarse</a:t>
            </a:r>
            <a:r>
              <a:rPr lang="zh-CN" altLang="en-US" sz="1800" dirty="0">
                <a:solidFill>
                  <a:schemeClr val="bg1"/>
                </a:solidFill>
                <a:latin typeface="微软雅黑" panose="020B0503020204020204" charset="-122"/>
                <a:ea typeface="微软雅黑" panose="020B0503020204020204" charset="-122"/>
                <a:sym typeface="+mn-ea"/>
              </a:rPr>
              <a:t>数据集中图文匹配正样本的关键属性</a:t>
            </a:r>
            <a:endParaRPr lang="en-US" altLang="zh-CN" sz="1800" dirty="0">
              <a:solidFill>
                <a:schemeClr val="bg1"/>
              </a:solidFill>
              <a:latin typeface="微软雅黑" panose="020B0503020204020204" charset="-122"/>
              <a:ea typeface="微软雅黑" panose="020B0503020204020204" charset="-122"/>
              <a:sym typeface="微软雅黑" panose="020B0503020204020204" charset="-122"/>
            </a:endParaRPr>
          </a:p>
          <a:p>
            <a:pPr marL="285750" indent="-285750" algn="l">
              <a:lnSpc>
                <a:spcPct val="140000"/>
              </a:lnSpc>
              <a:buFont typeface="Wingdings" panose="05000000000000000000" pitchFamily="2" charset="2"/>
              <a:buChar char="Ø"/>
            </a:pPr>
            <a:r>
              <a:rPr lang="zh-CN" altLang="en-US" sz="18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格式化标题</a:t>
            </a:r>
          </a:p>
          <a:p>
            <a:pPr marL="285750" algn="l" fontAlgn="auto">
              <a:lnSpc>
                <a:spcPct val="140000"/>
              </a:lnSpc>
              <a:buFont typeface="Wingdings" panose="05000000000000000000" pitchFamily="2" charset="2"/>
              <a:buChar char="ü"/>
            </a:pPr>
            <a:r>
              <a:rPr lang="en-US" altLang="zh-CN" sz="18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大小写统一</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algn="l">
              <a:lnSpc>
                <a:spcPct val="140000"/>
              </a:lnSpc>
              <a:buFont typeface="Wingdings" panose="05000000000000000000" pitchFamily="2" charset="2"/>
              <a:buChar char="ü"/>
            </a:pPr>
            <a:r>
              <a:rPr lang="zh-CN" altLang="en-US" sz="1800" dirty="0">
                <a:solidFill>
                  <a:schemeClr val="bg1"/>
                </a:solidFill>
                <a:latin typeface="微软雅黑" panose="020B0503020204020204" charset="-122"/>
                <a:ea typeface="微软雅黑" panose="020B0503020204020204" charset="-122"/>
                <a:cs typeface="微软雅黑" panose="020B0503020204020204" charset="-122"/>
                <a:sym typeface="+mn-ea"/>
              </a:rPr>
              <a:t> 分词 </a:t>
            </a:r>
            <a:r>
              <a:rPr lang="en-US" altLang="zh-CN" sz="1800" dirty="0">
                <a:solidFill>
                  <a:schemeClr val="bg1"/>
                </a:solidFill>
                <a:latin typeface="微软雅黑" panose="020B0503020204020204" charset="-122"/>
                <a:ea typeface="微软雅黑" panose="020B0503020204020204" charset="-122"/>
                <a:cs typeface="微软雅黑" panose="020B0503020204020204" charset="-122"/>
                <a:sym typeface="+mn-ea"/>
              </a:rPr>
              <a:t>-&gt;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sym typeface="+mn-ea"/>
              </a:rPr>
              <a:t>结合实际业务场景构建停用词表，如</a:t>
            </a:r>
            <a:r>
              <a:rPr lang="en-US" altLang="zh-CN" sz="1800" dirty="0">
                <a:solidFill>
                  <a:schemeClr val="bg1"/>
                </a:solidFill>
                <a:latin typeface="微软雅黑" panose="020B0503020204020204" charset="-122"/>
                <a:ea typeface="微软雅黑" panose="020B0503020204020204" charset="-122"/>
                <a:cs typeface="微软雅黑" panose="020B0503020204020204" charset="-122"/>
                <a:sym typeface="+mn-ea"/>
              </a:rPr>
              <a:t>2022</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sym typeface="+mn-ea"/>
              </a:rPr>
              <a:t>年、春季 </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gn="l">
              <a:lnSpc>
                <a:spcPct val="140000"/>
              </a:lnSpc>
              <a:buFont typeface="Wingdings" panose="05000000000000000000" pitchFamily="2" charset="2"/>
              <a:buChar char="Ø"/>
            </a:pPr>
            <a:r>
              <a:rPr lang="zh-CN" altLang="en-US" sz="18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构建隐藏</a:t>
            </a:r>
            <a:r>
              <a:rPr lang="zh-CN" altLang="en-US" sz="1800" b="1">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rPr>
              <a:t>属性表</a:t>
            </a:r>
            <a:endParaRPr lang="en-US" altLang="zh-CN" sz="1800" b="1" dirty="0">
              <a:solidFill>
                <a:schemeClr val="accent1">
                  <a:lumMod val="60000"/>
                  <a:lumOff val="40000"/>
                </a:schemeClr>
              </a:solidFill>
              <a:latin typeface="微软雅黑" panose="020B0503020204020204" charset="-122"/>
              <a:ea typeface="微软雅黑" panose="020B0503020204020204" charset="-122"/>
              <a:sym typeface="微软雅黑" panose="020B0503020204020204" charset="-122"/>
            </a:endParaRPr>
          </a:p>
          <a:p>
            <a:pPr marL="285750" algn="l" fontAlgn="auto">
              <a:lnSpc>
                <a:spcPct val="140000"/>
              </a:lnSpc>
              <a:buFont typeface="Wingdings" panose="05000000000000000000" pitchFamily="2" charset="2"/>
              <a:buChar char="ü"/>
            </a:pPr>
            <a:r>
              <a:rPr lang="en-US" altLang="zh-CN" sz="1800" dirty="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sym typeface="+mn-ea"/>
              </a:rPr>
              <a:t>筛选部分关键属性以外的重要词，构建隐藏属性表，含</a:t>
            </a:r>
            <a:r>
              <a:rPr lang="en-US" altLang="zh-CN" sz="1800" dirty="0">
                <a:solidFill>
                  <a:schemeClr val="bg1"/>
                </a:solidFill>
                <a:latin typeface="微软雅黑" panose="020B0503020204020204" charset="-122"/>
                <a:ea typeface="微软雅黑" panose="020B0503020204020204" charset="-122"/>
                <a:cs typeface="微软雅黑" panose="020B0503020204020204" charset="-122"/>
                <a:sym typeface="+mn-ea"/>
              </a:rPr>
              <a:t>76</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sym typeface="+mn-ea"/>
              </a:rPr>
              <a:t>个词</a:t>
            </a:r>
          </a:p>
          <a:p>
            <a:pPr algn="l" fontAlgn="auto">
              <a:lnSpc>
                <a:spcPct val="140000"/>
              </a:lnSpc>
            </a:pPr>
            <a:endParaRPr lang="zh-CN" altLang="en-US" sz="1800" dirty="0">
              <a:solidFill>
                <a:srgbClr val="00A2FF"/>
              </a:solidFill>
              <a:latin typeface="微软雅黑" panose="020B0503020204020204" charset="-122"/>
              <a:ea typeface="微软雅黑" panose="020B0503020204020204" charset="-122"/>
              <a:cs typeface="微软雅黑" panose="020B0503020204020204" charset="-122"/>
              <a:sym typeface="+mn-ea"/>
            </a:endParaRPr>
          </a:p>
        </p:txBody>
      </p:sp>
      <p:cxnSp>
        <p:nvCxnSpPr>
          <p:cNvPr id="8" name="直接连接符 7"/>
          <p:cNvCxnSpPr/>
          <p:nvPr/>
        </p:nvCxnSpPr>
        <p:spPr>
          <a:xfrm>
            <a:off x="2482459" y="5485413"/>
            <a:ext cx="0" cy="9369"/>
          </a:xfrm>
          <a:prstGeom prst="line">
            <a:avLst/>
          </a:prstGeom>
          <a:ln w="19050"/>
        </p:spPr>
        <p:style>
          <a:lnRef idx="1">
            <a:schemeClr val="dk1"/>
          </a:lnRef>
          <a:fillRef idx="0">
            <a:schemeClr val="dk1"/>
          </a:fillRef>
          <a:effectRef idx="0">
            <a:schemeClr val="dk1"/>
          </a:effectRef>
          <a:fontRef idx="minor">
            <a:schemeClr val="tx1"/>
          </a:fontRef>
        </p:style>
      </p:cxnSp>
      <p:sp>
        <p:nvSpPr>
          <p:cNvPr id="2"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t>整体设计</a:t>
            </a:r>
          </a:p>
        </p:txBody>
      </p:sp>
      <p:pic>
        <p:nvPicPr>
          <p:cNvPr id="11" name="+.png" descr="+.png"/>
          <p:cNvPicPr>
            <a:picLocks noChangeAspect="1"/>
          </p:cNvPicPr>
          <p:nvPr/>
        </p:nvPicPr>
        <p:blipFill>
          <a:blip r:embed="rId3"/>
          <a:stretch>
            <a:fillRect/>
          </a:stretch>
        </p:blipFill>
        <p:spPr>
          <a:xfrm>
            <a:off x="2254084" y="210237"/>
            <a:ext cx="148149" cy="148149"/>
          </a:xfrm>
          <a:prstGeom prst="rect">
            <a:avLst/>
          </a:prstGeom>
          <a:ln w="3175">
            <a:miter lim="400000"/>
            <a:headEnd/>
            <a:tailEnd/>
          </a:ln>
        </p:spPr>
      </p:pic>
      <p:pic>
        <p:nvPicPr>
          <p:cNvPr id="12" name="+.png" descr="+.png"/>
          <p:cNvPicPr>
            <a:picLocks noChangeAspect="1"/>
          </p:cNvPicPr>
          <p:nvPr/>
        </p:nvPicPr>
        <p:blipFill>
          <a:blip r:embed="rId3"/>
          <a:stretch>
            <a:fillRect/>
          </a:stretch>
        </p:blipFill>
        <p:spPr>
          <a:xfrm>
            <a:off x="552457" y="623622"/>
            <a:ext cx="148149" cy="148149"/>
          </a:xfrm>
          <a:prstGeom prst="rect">
            <a:avLst/>
          </a:prstGeom>
          <a:ln w="3175">
            <a:miter lim="400000"/>
            <a:headEnd/>
            <a:tailEnd/>
          </a:ln>
        </p:spPr>
      </p:pic>
      <p:sp>
        <p:nvSpPr>
          <p:cNvPr id="13" name="文本框 8"/>
          <p:cNvSpPr txBox="1"/>
          <p:nvPr/>
        </p:nvSpPr>
        <p:spPr>
          <a:xfrm>
            <a:off x="1146302" y="694932"/>
            <a:ext cx="1526972"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数据预处理</a:t>
            </a:r>
            <a:endParaRPr sz="2200" b="1" dirty="0"/>
          </a:p>
        </p:txBody>
      </p:sp>
      <p:graphicFrame>
        <p:nvGraphicFramePr>
          <p:cNvPr id="22" name="图表 21"/>
          <p:cNvGraphicFramePr>
            <a:graphicFrameLocks noChangeAspect="1"/>
          </p:cNvGraphicFramePr>
          <p:nvPr>
            <p:extLst>
              <p:ext uri="{D42A27DB-BD31-4B8C-83A1-F6EECF244321}">
                <p14:modId xmlns:p14="http://schemas.microsoft.com/office/powerpoint/2010/main" val="2589683882"/>
              </p:ext>
            </p:extLst>
          </p:nvPr>
        </p:nvGraphicFramePr>
        <p:xfrm>
          <a:off x="1078378" y="3685808"/>
          <a:ext cx="9405324" cy="3132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表格 25"/>
          <p:cNvGraphicFramePr>
            <a:graphicFrameLocks noGrp="1"/>
          </p:cNvGraphicFramePr>
          <p:nvPr/>
        </p:nvGraphicFramePr>
        <p:xfrm>
          <a:off x="8052801" y="1613702"/>
          <a:ext cx="3862460" cy="3500959"/>
        </p:xfrm>
        <a:graphic>
          <a:graphicData uri="http://schemas.openxmlformats.org/drawingml/2006/table">
            <a:tbl>
              <a:tblPr firstRow="1" bandRow="1">
                <a:tableStyleId>{5C22544A-7EE6-4342-B048-85BDC9FD1C3A}</a:tableStyleId>
              </a:tblPr>
              <a:tblGrid>
                <a:gridCol w="849630">
                  <a:extLst>
                    <a:ext uri="{9D8B030D-6E8A-4147-A177-3AD203B41FA5}">
                      <a16:colId xmlns:a16="http://schemas.microsoft.com/office/drawing/2014/main" val="20000"/>
                    </a:ext>
                  </a:extLst>
                </a:gridCol>
                <a:gridCol w="3012830">
                  <a:extLst>
                    <a:ext uri="{9D8B030D-6E8A-4147-A177-3AD203B41FA5}">
                      <a16:colId xmlns:a16="http://schemas.microsoft.com/office/drawing/2014/main" val="20001"/>
                    </a:ext>
                  </a:extLst>
                </a:gridCol>
              </a:tblGrid>
              <a:tr h="500137">
                <a:tc>
                  <a:txBody>
                    <a:bodyPr/>
                    <a:lstStyle/>
                    <a:p>
                      <a:pPr marL="0" marR="0" indent="0" algn="ctr" defTabSz="292100" rtl="0" latinLnBrk="0">
                        <a:lnSpc>
                          <a:spcPct val="100000"/>
                        </a:lnSpc>
                        <a:spcBef>
                          <a:spcPts val="0"/>
                        </a:spcBef>
                        <a:spcAft>
                          <a:spcPts val="0"/>
                        </a:spcAft>
                        <a:buClrTx/>
                        <a:buSzTx/>
                        <a:buFontTx/>
                        <a:buNone/>
                      </a:pPr>
                      <a:r>
                        <a:rPr lang="zh-CN" altLang="en-US" sz="1600" b="1"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属性</a:t>
                      </a:r>
                      <a:endParaRPr lang="zh-CN" altLang="en-US"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tc>
                  <a:txBody>
                    <a:bodyPr/>
                    <a:lstStyle/>
                    <a:p>
                      <a:pPr marL="0" marR="0" lvl="0" indent="0" algn="ctr" defTabSz="292100" rtl="0" eaLnBrk="1" fontAlgn="auto" latinLnBrk="0" hangingPunct="1">
                        <a:lnSpc>
                          <a:spcPct val="100000"/>
                        </a:lnSpc>
                        <a:spcBef>
                          <a:spcPts val="0"/>
                        </a:spcBef>
                        <a:spcAft>
                          <a:spcPts val="0"/>
                        </a:spcAft>
                        <a:buClrTx/>
                        <a:buSzTx/>
                        <a:buFontTx/>
                        <a:buNone/>
                        <a:defRPr/>
                      </a:pPr>
                      <a:r>
                        <a:rPr lang="zh-CN" altLang="en-US" sz="1600" b="1"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属性值</a:t>
                      </a:r>
                      <a:endParaRPr lang="en-US" altLang="zh-CN" sz="1600" b="1" i="0" u="none" strike="noStrike" cap="none" spc="0" baseline="0" dirty="0">
                        <a:solidFill>
                          <a:schemeClr val="bg1"/>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extLst>
                  <a:ext uri="{0D108BD9-81ED-4DB2-BD59-A6C34878D82A}">
                    <a16:rowId xmlns:a16="http://schemas.microsoft.com/office/drawing/2014/main" val="10000"/>
                  </a:ext>
                </a:extLst>
              </a:tr>
              <a:tr h="500137">
                <a:tc>
                  <a:txBody>
                    <a:bodyPr/>
                    <a:lstStyle/>
                    <a:p>
                      <a:pPr marL="0" marR="0" indent="0" algn="ctr" defTabSz="292100" rtl="0" latinLnBrk="0">
                        <a:lnSpc>
                          <a:spcPct val="100000"/>
                        </a:lnSpc>
                        <a:spcBef>
                          <a:spcPts val="0"/>
                        </a:spcBef>
                        <a:spcAft>
                          <a:spcPts val="0"/>
                        </a:spcAft>
                        <a:buClrTx/>
                        <a:buSzTx/>
                        <a:buFontTx/>
                        <a:buNone/>
                      </a:pPr>
                      <a:r>
                        <a:rPr lang="zh-CN" altLang="en-US"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衣门襟</a:t>
                      </a:r>
                      <a:endParaRPr lang="zh-CN" altLang="en-US"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tc>
                  <a:txBody>
                    <a:bodyPr/>
                    <a:lstStyle/>
                    <a:p>
                      <a:pPr marL="0" marR="0" lvl="0" indent="0" algn="ctr" defTabSz="292100" rtl="0" eaLnBrk="1" fontAlgn="auto" latinLnBrk="0" hangingPunct="1">
                        <a:lnSpc>
                          <a:spcPct val="100000"/>
                        </a:lnSpc>
                        <a:spcBef>
                          <a:spcPts val="0"/>
                        </a:spcBef>
                        <a:spcAft>
                          <a:spcPts val="0"/>
                        </a:spcAft>
                        <a:buClrTx/>
                        <a:buSzTx/>
                        <a:buFontTx/>
                        <a:buNone/>
                        <a:defRPr/>
                      </a:pPr>
                      <a:r>
                        <a:rPr lang="zh-CN" altLang="en-US"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拉链、单排扣、双排扣 </a:t>
                      </a:r>
                      <a:r>
                        <a:rPr lang="en-US" altLang="zh-CN"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a:t>
                      </a:r>
                      <a:endParaRPr lang="en-US" altLang="zh-CN"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extLst>
                  <a:ext uri="{0D108BD9-81ED-4DB2-BD59-A6C34878D82A}">
                    <a16:rowId xmlns:a16="http://schemas.microsoft.com/office/drawing/2014/main" val="10001"/>
                  </a:ext>
                </a:extLst>
              </a:tr>
              <a:tr h="500137">
                <a:tc>
                  <a:txBody>
                    <a:bodyPr/>
                    <a:lstStyle/>
                    <a:p>
                      <a:pPr marL="0" marR="0" indent="0" algn="ctr" defTabSz="292100" rtl="0" latinLnBrk="0">
                        <a:lnSpc>
                          <a:spcPct val="100000"/>
                        </a:lnSpc>
                        <a:spcBef>
                          <a:spcPts val="0"/>
                        </a:spcBef>
                        <a:spcAft>
                          <a:spcPts val="0"/>
                        </a:spcAft>
                        <a:buClrTx/>
                        <a:buSzTx/>
                        <a:buFontTx/>
                        <a:buNone/>
                      </a:pPr>
                      <a:r>
                        <a:rPr lang="zh-CN" altLang="en-US"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性别</a:t>
                      </a:r>
                      <a:endParaRPr lang="zh-CN" altLang="en-US"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tc>
                  <a:txBody>
                    <a:bodyPr/>
                    <a:lstStyle/>
                    <a:p>
                      <a:pPr marL="0" marR="0" indent="0" algn="ctr" defTabSz="292100" rtl="0" latinLnBrk="0">
                        <a:lnSpc>
                          <a:spcPct val="100000"/>
                        </a:lnSpc>
                        <a:spcBef>
                          <a:spcPts val="0"/>
                        </a:spcBef>
                        <a:spcAft>
                          <a:spcPts val="0"/>
                        </a:spcAft>
                        <a:buClrTx/>
                        <a:buSzTx/>
                        <a:buFontTx/>
                        <a:buNone/>
                      </a:pPr>
                      <a:r>
                        <a:rPr lang="zh-CN" altLang="en-US"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男、女</a:t>
                      </a:r>
                      <a:endParaRPr lang="zh-CN" altLang="en-US"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extLst>
                  <a:ext uri="{0D108BD9-81ED-4DB2-BD59-A6C34878D82A}">
                    <a16:rowId xmlns:a16="http://schemas.microsoft.com/office/drawing/2014/main" val="10002"/>
                  </a:ext>
                </a:extLst>
              </a:tr>
              <a:tr h="500137">
                <a:tc>
                  <a:txBody>
                    <a:bodyPr/>
                    <a:lstStyle/>
                    <a:p>
                      <a:pPr marL="0" marR="0" indent="0" algn="ctr" defTabSz="292100" rtl="0" latinLnBrk="0">
                        <a:lnSpc>
                          <a:spcPct val="100000"/>
                        </a:lnSpc>
                        <a:spcBef>
                          <a:spcPts val="0"/>
                        </a:spcBef>
                        <a:spcAft>
                          <a:spcPts val="0"/>
                        </a:spcAft>
                        <a:buClrTx/>
                        <a:buSzTx/>
                        <a:buFontTx/>
                        <a:buNone/>
                      </a:pPr>
                      <a:r>
                        <a:rPr lang="zh-CN" altLang="en-US"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图案</a:t>
                      </a:r>
                      <a:endParaRPr lang="zh-CN" altLang="en-US"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tc>
                  <a:txBody>
                    <a:bodyPr/>
                    <a:lstStyle/>
                    <a:p>
                      <a:pPr marL="0" marR="0" indent="0" algn="ctr" defTabSz="292100" rtl="0" latinLnBrk="0">
                        <a:lnSpc>
                          <a:spcPct val="100000"/>
                        </a:lnSpc>
                        <a:spcBef>
                          <a:spcPts val="0"/>
                        </a:spcBef>
                        <a:spcAft>
                          <a:spcPts val="0"/>
                        </a:spcAft>
                        <a:buClrTx/>
                        <a:buSzTx/>
                        <a:buFontTx/>
                        <a:buNone/>
                      </a:pPr>
                      <a:r>
                        <a:rPr lang="zh-CN" altLang="en-US"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纯色、格子、条纹、印花 </a:t>
                      </a:r>
                      <a:r>
                        <a:rPr lang="en-US" altLang="zh-CN"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a:t>
                      </a:r>
                      <a:endParaRPr lang="zh-CN" altLang="en-US"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extLst>
                  <a:ext uri="{0D108BD9-81ED-4DB2-BD59-A6C34878D82A}">
                    <a16:rowId xmlns:a16="http://schemas.microsoft.com/office/drawing/2014/main" val="10003"/>
                  </a:ext>
                </a:extLst>
              </a:tr>
              <a:tr h="500137">
                <a:tc>
                  <a:txBody>
                    <a:bodyPr/>
                    <a:lstStyle/>
                    <a:p>
                      <a:pPr marL="0" marR="0" indent="0" algn="ctr" defTabSz="292100" rtl="0" latinLnBrk="0">
                        <a:lnSpc>
                          <a:spcPct val="100000"/>
                        </a:lnSpc>
                        <a:spcBef>
                          <a:spcPts val="0"/>
                        </a:spcBef>
                        <a:spcAft>
                          <a:spcPts val="0"/>
                        </a:spcAft>
                        <a:buClrTx/>
                        <a:buSzTx/>
                        <a:buFontTx/>
                        <a:buNone/>
                      </a:pPr>
                      <a:r>
                        <a:rPr lang="zh-CN" altLang="en-US"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颜色</a:t>
                      </a:r>
                      <a:endParaRPr lang="zh-CN" altLang="en-US"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tc>
                  <a:txBody>
                    <a:bodyPr/>
                    <a:lstStyle/>
                    <a:p>
                      <a:pPr marL="0" marR="0" indent="0" algn="ctr" defTabSz="292100" rtl="0" latinLnBrk="0">
                        <a:lnSpc>
                          <a:spcPct val="100000"/>
                        </a:lnSpc>
                        <a:spcBef>
                          <a:spcPts val="0"/>
                        </a:spcBef>
                        <a:spcAft>
                          <a:spcPts val="0"/>
                        </a:spcAft>
                        <a:buClrTx/>
                        <a:buSzTx/>
                        <a:buFontTx/>
                        <a:buNone/>
                      </a:pPr>
                      <a:r>
                        <a:rPr lang="zh-CN" altLang="en-US"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黑色、灰色、白色 </a:t>
                      </a:r>
                      <a:r>
                        <a:rPr lang="en-US" altLang="zh-CN"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a:t>
                      </a:r>
                      <a:endParaRPr lang="zh-CN" altLang="en-US"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extLst>
                  <a:ext uri="{0D108BD9-81ED-4DB2-BD59-A6C34878D82A}">
                    <a16:rowId xmlns:a16="http://schemas.microsoft.com/office/drawing/2014/main" val="10004"/>
                  </a:ext>
                </a:extLst>
              </a:tr>
              <a:tr h="500137">
                <a:tc>
                  <a:txBody>
                    <a:bodyPr/>
                    <a:lstStyle/>
                    <a:p>
                      <a:pPr marL="0" marR="0" indent="0" algn="ctr" defTabSz="292100" rtl="0" latinLnBrk="0">
                        <a:lnSpc>
                          <a:spcPct val="100000"/>
                        </a:lnSpc>
                        <a:spcBef>
                          <a:spcPts val="0"/>
                        </a:spcBef>
                        <a:spcAft>
                          <a:spcPts val="0"/>
                        </a:spcAft>
                        <a:buClrTx/>
                        <a:buSzTx/>
                        <a:buFontTx/>
                        <a:buNone/>
                      </a:pPr>
                      <a:r>
                        <a:rPr lang="zh-CN" altLang="en-US"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上装</a:t>
                      </a:r>
                      <a:endParaRPr lang="zh-CN" altLang="en-US"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tc>
                  <a:txBody>
                    <a:bodyPr/>
                    <a:lstStyle/>
                    <a:p>
                      <a:pPr marL="0" marR="0" lvl="0" indent="0" algn="ctr" defTabSz="292100" rtl="0" eaLnBrk="1" fontAlgn="auto" latinLnBrk="0" hangingPunct="1">
                        <a:lnSpc>
                          <a:spcPct val="100000"/>
                        </a:lnSpc>
                        <a:spcBef>
                          <a:spcPts val="0"/>
                        </a:spcBef>
                        <a:spcAft>
                          <a:spcPts val="0"/>
                        </a:spcAft>
                        <a:buClrTx/>
                        <a:buSzTx/>
                        <a:buFontTx/>
                        <a:buNone/>
                        <a:defRPr/>
                      </a:pPr>
                      <a:r>
                        <a:rPr lang="zh-CN" altLang="en-US"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风衣、夹克、卫衣 </a:t>
                      </a:r>
                      <a:r>
                        <a:rPr lang="en-US" altLang="zh-CN"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a:t>
                      </a:r>
                      <a:endParaRPr lang="zh-CN" altLang="en-US"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extLst>
                  <a:ext uri="{0D108BD9-81ED-4DB2-BD59-A6C34878D82A}">
                    <a16:rowId xmlns:a16="http://schemas.microsoft.com/office/drawing/2014/main" val="10005"/>
                  </a:ext>
                </a:extLst>
              </a:tr>
              <a:tr h="500137">
                <a:tc>
                  <a:txBody>
                    <a:bodyPr/>
                    <a:lstStyle/>
                    <a:p>
                      <a:pPr marL="0" marR="0" lvl="0" indent="0" algn="ctr" defTabSz="292100" rtl="0" eaLnBrk="1" fontAlgn="auto" latinLnBrk="0" hangingPunct="1">
                        <a:lnSpc>
                          <a:spcPct val="100000"/>
                        </a:lnSpc>
                        <a:spcBef>
                          <a:spcPts val="0"/>
                        </a:spcBef>
                        <a:spcAft>
                          <a:spcPts val="0"/>
                        </a:spcAft>
                        <a:buClrTx/>
                        <a:buSzTx/>
                        <a:buFontTx/>
                        <a:buNone/>
                        <a:defRPr/>
                      </a:pPr>
                      <a:r>
                        <a:rPr lang="en-US" altLang="zh-CN"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a:t>
                      </a:r>
                      <a:endParaRPr lang="zh-CN" altLang="en-US"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tc>
                  <a:txBody>
                    <a:bodyPr/>
                    <a:lstStyle/>
                    <a:p>
                      <a:pPr marL="0" marR="0" lvl="0" indent="0" algn="ctr" defTabSz="292100" rtl="0" eaLnBrk="1" fontAlgn="auto" latinLnBrk="0" hangingPunct="1">
                        <a:lnSpc>
                          <a:spcPct val="100000"/>
                        </a:lnSpc>
                        <a:spcBef>
                          <a:spcPts val="0"/>
                        </a:spcBef>
                        <a:spcAft>
                          <a:spcPts val="0"/>
                        </a:spcAft>
                        <a:buClrTx/>
                        <a:buSzTx/>
                        <a:buFontTx/>
                        <a:buNone/>
                        <a:defRPr/>
                      </a:pPr>
                      <a:r>
                        <a:rPr lang="en-US" altLang="zh-CN" sz="1600" b="1"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rPr>
                        <a:t>……</a:t>
                      </a:r>
                      <a:endParaRPr lang="zh-CN" altLang="en-US" sz="1600" b="1" i="0" u="none" strike="noStrike" cap="none" spc="0" baseline="0" dirty="0">
                        <a:solidFill>
                          <a:srgbClr val="080613"/>
                        </a:solidFill>
                        <a:uFillTx/>
                        <a:latin typeface="微软雅黑" panose="020B0503020204020204" charset="-122"/>
                        <a:ea typeface="微软雅黑" panose="020B0503020204020204" charset="-122"/>
                        <a:cs typeface="Times New Roman" panose="02020603050405020304" pitchFamily="18" charset="0"/>
                        <a:sym typeface="微软雅黑" panose="020B0503020204020204" charset="-122"/>
                      </a:endParaRPr>
                    </a:p>
                  </a:txBody>
                  <a:tcPr anchor="ctr"/>
                </a:tc>
                <a:extLst>
                  <a:ext uri="{0D108BD9-81ED-4DB2-BD59-A6C34878D82A}">
                    <a16:rowId xmlns:a16="http://schemas.microsoft.com/office/drawing/2014/main" val="10006"/>
                  </a:ext>
                </a:extLst>
              </a:tr>
            </a:tbl>
          </a:graphicData>
        </a:graphic>
      </p:graphicFrame>
      <p:sp>
        <p:nvSpPr>
          <p:cNvPr id="26" name="文本框 25"/>
          <p:cNvSpPr txBox="1"/>
          <p:nvPr/>
        </p:nvSpPr>
        <p:spPr>
          <a:xfrm>
            <a:off x="9175898" y="1180313"/>
            <a:ext cx="1307804"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隐藏属性表</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sp>
        <p:nvSpPr>
          <p:cNvPr id="4" name="文本框 3">
            <a:extLst>
              <a:ext uri="{FF2B5EF4-FFF2-40B4-BE49-F238E27FC236}">
                <a16:creationId xmlns:a16="http://schemas.microsoft.com/office/drawing/2014/main" id="{DE956235-C165-DA65-BE9A-5E96FC359442}"/>
              </a:ext>
            </a:extLst>
          </p:cNvPr>
          <p:cNvSpPr txBox="1"/>
          <p:nvPr/>
        </p:nvSpPr>
        <p:spPr>
          <a:xfrm>
            <a:off x="2842698" y="3111635"/>
            <a:ext cx="1767862" cy="496996"/>
          </a:xfrm>
          <a:prstGeom prst="rect">
            <a:avLst/>
          </a:prstGeom>
          <a:noFill/>
          <a:ln w="3175"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000" b="1">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a:t>
            </a:r>
            <a:r>
              <a:rPr lang="zh-CN" altLang="en-US" sz="2000" b="1">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 </a:t>
            </a:r>
            <a:r>
              <a:rPr lang="en-US" altLang="zh-CN" sz="2000" b="1">
                <a:solidFill>
                  <a:schemeClr val="accent3"/>
                </a:solidFill>
                <a:latin typeface="Arial" panose="020B0604020202020204" pitchFamily="34" charset="0"/>
                <a:ea typeface="微软雅黑" panose="020B0503020204020204" charset="-122"/>
                <a:cs typeface="Arial" panose="020B0604020202020204" pitchFamily="34" charset="0"/>
                <a:sym typeface="微软雅黑" panose="020B0503020204020204" charset="-122"/>
              </a:rPr>
              <a:t>5 ‰)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189405" y="2885311"/>
            <a:ext cx="1124844" cy="77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数据</a:t>
            </a:r>
            <a:endParaRPr lang="en-US" altLang="zh-CN" sz="2000" b="1" dirty="0">
              <a:solidFill>
                <a:schemeClr val="bg1"/>
              </a:solidFill>
              <a:latin typeface="微软雅黑" panose="020B0503020204020204" charset="-122"/>
              <a:ea typeface="微软雅黑" panose="020B0503020204020204" charset="-122"/>
              <a:sym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预处理</a:t>
            </a:r>
          </a:p>
        </p:txBody>
      </p:sp>
      <p:sp>
        <p:nvSpPr>
          <p:cNvPr id="16" name="矩形 15"/>
          <p:cNvSpPr/>
          <p:nvPr/>
        </p:nvSpPr>
        <p:spPr>
          <a:xfrm>
            <a:off x="6154559" y="2940824"/>
            <a:ext cx="1056212" cy="7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预训练微调</a:t>
            </a:r>
            <a:endParaRPr lang="zh-CN" altLang="en-US" sz="2000" b="1" dirty="0">
              <a:latin typeface="微软雅黑" panose="020B0503020204020204" charset="-122"/>
              <a:ea typeface="微软雅黑" panose="020B0503020204020204" charset="-122"/>
              <a:sym typeface="微软雅黑" panose="020B0503020204020204" charset="-122"/>
            </a:endParaRPr>
          </a:p>
        </p:txBody>
      </p:sp>
      <p:sp>
        <p:nvSpPr>
          <p:cNvPr id="46" name="矩形 45"/>
          <p:cNvSpPr/>
          <p:nvPr/>
        </p:nvSpPr>
        <p:spPr>
          <a:xfrm>
            <a:off x="11008387" y="2893801"/>
            <a:ext cx="1056213" cy="7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charset="-122"/>
                <a:ea typeface="微软雅黑" panose="020B0503020204020204" charset="-122"/>
                <a:sym typeface="微软雅黑" panose="020B0503020204020204" charset="-122"/>
              </a:rPr>
              <a:t>模型</a:t>
            </a:r>
            <a:endParaRPr lang="en-US" altLang="zh-CN" sz="2000" b="1" dirty="0">
              <a:latin typeface="微软雅黑" panose="020B0503020204020204" charset="-122"/>
              <a:ea typeface="微软雅黑" panose="020B0503020204020204" charset="-122"/>
              <a:sym typeface="微软雅黑" panose="020B0503020204020204" charset="-122"/>
            </a:endParaRPr>
          </a:p>
          <a:p>
            <a:pPr algn="ctr"/>
            <a:r>
              <a:rPr lang="zh-CN" altLang="en-US" sz="2000" b="1" dirty="0">
                <a:latin typeface="微软雅黑" panose="020B0503020204020204" charset="-122"/>
                <a:ea typeface="微软雅黑" panose="020B0503020204020204" charset="-122"/>
                <a:sym typeface="微软雅黑" panose="020B0503020204020204" charset="-122"/>
              </a:rPr>
              <a:t>预测</a:t>
            </a:r>
          </a:p>
        </p:txBody>
      </p:sp>
      <p:sp>
        <p:nvSpPr>
          <p:cNvPr id="63" name="矩形 62"/>
          <p:cNvSpPr/>
          <p:nvPr/>
        </p:nvSpPr>
        <p:spPr>
          <a:xfrm>
            <a:off x="4134253" y="2908171"/>
            <a:ext cx="1100577" cy="765163"/>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数据</a:t>
            </a:r>
          </a:p>
          <a:p>
            <a:pPr lvl="0" algn="ctr"/>
            <a:r>
              <a:rPr lang="zh-CN" altLang="en-US" sz="2000" b="1" dirty="0">
                <a:solidFill>
                  <a:schemeClr val="bg1"/>
                </a:solidFill>
                <a:latin typeface="微软雅黑" panose="020B0503020204020204" charset="-122"/>
                <a:ea typeface="微软雅黑" panose="020B0503020204020204" charset="-122"/>
                <a:sym typeface="微软雅黑" panose="020B0503020204020204" charset="-122"/>
              </a:rPr>
              <a:t>增强</a:t>
            </a:r>
          </a:p>
        </p:txBody>
      </p:sp>
      <p:pic>
        <p:nvPicPr>
          <p:cNvPr id="6" name="图形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861" y="1792792"/>
            <a:ext cx="775290" cy="775290"/>
          </a:xfrm>
          <a:prstGeom prst="rect">
            <a:avLst/>
          </a:prstGeom>
        </p:spPr>
      </p:pic>
      <p:sp>
        <p:nvSpPr>
          <p:cNvPr id="7" name="文本框 6"/>
          <p:cNvSpPr txBox="1"/>
          <p:nvPr/>
        </p:nvSpPr>
        <p:spPr>
          <a:xfrm>
            <a:off x="64963" y="2643469"/>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fine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pic>
        <p:nvPicPr>
          <p:cNvPr id="8" name="图形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538" y="3707617"/>
            <a:ext cx="775290" cy="775290"/>
          </a:xfrm>
          <a:prstGeom prst="rect">
            <a:avLst/>
          </a:prstGeom>
        </p:spPr>
      </p:pic>
      <p:sp>
        <p:nvSpPr>
          <p:cNvPr id="9" name="文本框 8"/>
          <p:cNvSpPr txBox="1"/>
          <p:nvPr/>
        </p:nvSpPr>
        <p:spPr>
          <a:xfrm>
            <a:off x="106619" y="4482907"/>
            <a:ext cx="1574478" cy="297517"/>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1218565" rtl="0" fontAlgn="auto" latinLnBrk="0" hangingPunct="0">
              <a:lnSpc>
                <a:spcPct val="100000"/>
              </a:lnSpc>
              <a:spcBef>
                <a:spcPts val="0"/>
              </a:spcBef>
              <a:spcAft>
                <a:spcPts val="0"/>
              </a:spcAft>
              <a:buClrTx/>
              <a:buSzTx/>
              <a:buFontTx/>
              <a:buNone/>
            </a:pPr>
            <a:r>
              <a:rPr lang="en-US" altLang="zh-CN" sz="1600" b="1" dirty="0">
                <a:solidFill>
                  <a:schemeClr val="bg1"/>
                </a:solidFill>
                <a:latin typeface="微软雅黑" panose="020B0503020204020204" charset="-122"/>
                <a:ea typeface="微软雅黑" panose="020B0503020204020204" charset="-122"/>
                <a:sym typeface="微软雅黑" panose="020B0503020204020204" charset="-122"/>
              </a:rPr>
              <a:t>coarse</a:t>
            </a: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数据集</a:t>
            </a:r>
            <a:endParaRPr kumimoji="0" lang="zh-CN" altLang="en-US" sz="1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微软雅黑" panose="020B0503020204020204" charset="-122"/>
            </a:endParaRPr>
          </a:p>
        </p:txBody>
      </p:sp>
      <p:sp>
        <p:nvSpPr>
          <p:cNvPr id="10" name="矩形 9"/>
          <p:cNvSpPr/>
          <p:nvPr/>
        </p:nvSpPr>
        <p:spPr>
          <a:xfrm>
            <a:off x="8130497" y="1629963"/>
            <a:ext cx="2026092" cy="3026105"/>
          </a:xfrm>
          <a:prstGeom prst="rect">
            <a:avLst/>
          </a:prstGeom>
          <a:noFill/>
          <a:ln w="28575">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charset="-122"/>
              <a:ea typeface="微软雅黑" panose="020B0503020204020204" charset="-122"/>
              <a:sym typeface="微软雅黑" panose="020B0503020204020204" charset="-122"/>
            </a:endParaRPr>
          </a:p>
        </p:txBody>
      </p:sp>
      <p:sp>
        <p:nvSpPr>
          <p:cNvPr id="11" name="矩形 10"/>
          <p:cNvSpPr/>
          <p:nvPr/>
        </p:nvSpPr>
        <p:spPr>
          <a:xfrm>
            <a:off x="8255643" y="170988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BertMultiLSTM</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3" name="矩形 12"/>
          <p:cNvSpPr/>
          <p:nvPr/>
        </p:nvSpPr>
        <p:spPr>
          <a:xfrm>
            <a:off x="8260939" y="221191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BertConcat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4" name="矩形 13"/>
          <p:cNvSpPr/>
          <p:nvPr/>
        </p:nvSpPr>
        <p:spPr>
          <a:xfrm>
            <a:off x="8267971" y="2692104"/>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VisualNezha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5" name="矩形 14"/>
          <p:cNvSpPr/>
          <p:nvPr/>
        </p:nvSpPr>
        <p:spPr>
          <a:xfrm>
            <a:off x="8262890" y="3164924"/>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VisualRoberta</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19" name="矩形 18"/>
          <p:cNvSpPr/>
          <p:nvPr/>
        </p:nvSpPr>
        <p:spPr>
          <a:xfrm>
            <a:off x="8260939" y="365322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20" name="矩形 19"/>
          <p:cNvSpPr/>
          <p:nvPr/>
        </p:nvSpPr>
        <p:spPr>
          <a:xfrm>
            <a:off x="8229148" y="4155250"/>
            <a:ext cx="1809851" cy="41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latin typeface="微软雅黑" panose="020B0503020204020204" charset="-122"/>
                <a:ea typeface="微软雅黑" panose="020B0503020204020204" charset="-122"/>
                <a:sym typeface="微软雅黑" panose="020B0503020204020204" charset="-122"/>
              </a:rPr>
              <a:t>VisualBert</a:t>
            </a:r>
            <a:endParaRPr lang="en-US" altLang="zh-CN" sz="1600" b="1" dirty="0">
              <a:latin typeface="微软雅黑" panose="020B0503020204020204" charset="-122"/>
              <a:ea typeface="微软雅黑" panose="020B0503020204020204" charset="-122"/>
              <a:sym typeface="微软雅黑" panose="020B0503020204020204" charset="-122"/>
            </a:endParaRPr>
          </a:p>
        </p:txBody>
      </p:sp>
      <p:sp>
        <p:nvSpPr>
          <p:cNvPr id="32" name="箭头: 下 31"/>
          <p:cNvSpPr/>
          <p:nvPr/>
        </p:nvSpPr>
        <p:spPr>
          <a:xfrm rot="18994580">
            <a:off x="1484825" y="2487090"/>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1" name="箭头: 下 50"/>
          <p:cNvSpPr/>
          <p:nvPr/>
        </p:nvSpPr>
        <p:spPr>
          <a:xfrm rot="2605420" flipV="1">
            <a:off x="1497819" y="3411731"/>
            <a:ext cx="484458" cy="762583"/>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 name="箭头: 下 51"/>
          <p:cNvSpPr/>
          <p:nvPr/>
        </p:nvSpPr>
        <p:spPr>
          <a:xfrm rot="5400000" flipV="1">
            <a:off x="3518060"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 name="箭头: 下 57"/>
          <p:cNvSpPr/>
          <p:nvPr/>
        </p:nvSpPr>
        <p:spPr>
          <a:xfrm rot="5400000" flipV="1">
            <a:off x="752337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 name="箭头: 下 59"/>
          <p:cNvSpPr/>
          <p:nvPr/>
        </p:nvSpPr>
        <p:spPr>
          <a:xfrm rot="5400000" flipV="1">
            <a:off x="10397798" y="3015717"/>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1" name="箭头: 下 130"/>
          <p:cNvSpPr/>
          <p:nvPr/>
        </p:nvSpPr>
        <p:spPr>
          <a:xfrm rot="5400000" flipV="1">
            <a:off x="5479574" y="3016040"/>
            <a:ext cx="484458" cy="579185"/>
          </a:xfrm>
          <a:prstGeom prst="downArrow">
            <a:avLst/>
          </a:prstGeom>
          <a:solidFill>
            <a:schemeClr val="bg1"/>
          </a:solidFill>
          <a:ln w="3175"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Text Placeholder 4"/>
          <p:cNvSpPr txBox="1"/>
          <p:nvPr/>
        </p:nvSpPr>
        <p:spPr>
          <a:xfrm>
            <a:off x="772082" y="248534"/>
            <a:ext cx="1829716" cy="484457"/>
          </a:xfrm>
          <a:prstGeom prst="rect">
            <a:avLst/>
          </a:prstGeom>
          <a:ln w="3175">
            <a:miter lim="400000"/>
          </a:ln>
        </p:spPr>
        <p:txBody>
          <a:bodyPr wrap="square" lIns="26526" tIns="26526" rIns="26526" bIns="26526" anchor="ctr">
            <a:spAutoFit/>
          </a:bodyPr>
          <a:lstStyle/>
          <a:p>
            <a:pPr algn="l" defTabSz="457200">
              <a:spcBef>
                <a:spcPts val="300"/>
              </a:spcBef>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t>整体设计</a:t>
            </a:r>
          </a:p>
        </p:txBody>
      </p:sp>
      <p:pic>
        <p:nvPicPr>
          <p:cNvPr id="18" name="+.png" descr="+.png"/>
          <p:cNvPicPr>
            <a:picLocks noChangeAspect="1"/>
          </p:cNvPicPr>
          <p:nvPr/>
        </p:nvPicPr>
        <p:blipFill>
          <a:blip r:embed="rId5"/>
          <a:stretch>
            <a:fillRect/>
          </a:stretch>
        </p:blipFill>
        <p:spPr>
          <a:xfrm>
            <a:off x="2254084" y="210237"/>
            <a:ext cx="148149" cy="148149"/>
          </a:xfrm>
          <a:prstGeom prst="rect">
            <a:avLst/>
          </a:prstGeom>
          <a:ln w="3175">
            <a:miter lim="400000"/>
            <a:headEnd/>
            <a:tailEnd/>
          </a:ln>
        </p:spPr>
      </p:pic>
      <p:pic>
        <p:nvPicPr>
          <p:cNvPr id="21" name="+.png" descr="+.png"/>
          <p:cNvPicPr>
            <a:picLocks noChangeAspect="1"/>
          </p:cNvPicPr>
          <p:nvPr/>
        </p:nvPicPr>
        <p:blipFill>
          <a:blip r:embed="rId5"/>
          <a:stretch>
            <a:fillRect/>
          </a:stretch>
        </p:blipFill>
        <p:spPr>
          <a:xfrm>
            <a:off x="552457" y="623622"/>
            <a:ext cx="148149" cy="148149"/>
          </a:xfrm>
          <a:prstGeom prst="rect">
            <a:avLst/>
          </a:prstGeom>
          <a:ln w="3175">
            <a:miter lim="400000"/>
            <a:headEnd/>
            <a:tailEnd/>
          </a:ln>
        </p:spPr>
      </p:pic>
      <p:sp>
        <p:nvSpPr>
          <p:cNvPr id="22" name="文本框 8"/>
          <p:cNvSpPr txBox="1"/>
          <p:nvPr/>
        </p:nvSpPr>
        <p:spPr>
          <a:xfrm>
            <a:off x="1146302" y="694932"/>
            <a:ext cx="1255932" cy="494172"/>
          </a:xfrm>
          <a:prstGeom prst="rect">
            <a:avLst/>
          </a:prstGeom>
          <a:ln w="3175">
            <a:miter lim="400000"/>
          </a:ln>
        </p:spPr>
        <p:txBody>
          <a:bodyPr wrap="square" lIns="22859" tIns="22859" rIns="22859" bIns="22859">
            <a:spAutoFit/>
          </a:bodyPr>
          <a:lstStyle/>
          <a:p>
            <a:pPr algn="l" defTabSz="457200">
              <a:lnSpc>
                <a:spcPct val="150000"/>
              </a:lnSpc>
              <a:spcBef>
                <a:spcPts val="600"/>
              </a:spcBef>
              <a:defRPr>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200" b="1" dirty="0"/>
              <a:t>总体框架</a:t>
            </a:r>
            <a:endParaRPr sz="2200" b="1" dirty="0"/>
          </a:p>
        </p:txBody>
      </p:sp>
      <p:sp>
        <p:nvSpPr>
          <p:cNvPr id="3" name="文本框 2"/>
          <p:cNvSpPr txBox="1"/>
          <p:nvPr/>
        </p:nvSpPr>
        <p:spPr>
          <a:xfrm>
            <a:off x="7854950" y="4892675"/>
            <a:ext cx="2625725" cy="358140"/>
          </a:xfrm>
          <a:prstGeom prst="rect">
            <a:avLst/>
          </a:prstGeom>
          <a:noFill/>
          <a:ln w="317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5400" tIns="25400" rIns="25400" bIns="25400" numCol="1" spcCol="38100" rtlCol="0" anchor="t" forceAA="0">
            <a:spAutoFit/>
          </a:bodyPr>
          <a:lstStyle/>
          <a:p>
            <a:pPr marL="0" marR="0" indent="0" algn="ctr" defTabSz="1218565"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微软雅黑" panose="020B0503020204020204" charset="-122"/>
              </a:rPr>
              <a:t>模型融合</a:t>
            </a:r>
          </a:p>
        </p:txBody>
      </p:sp>
      <p:grpSp>
        <p:nvGrpSpPr>
          <p:cNvPr id="4" name="组合 3">
            <a:extLst>
              <a:ext uri="{FF2B5EF4-FFF2-40B4-BE49-F238E27FC236}">
                <a16:creationId xmlns:a16="http://schemas.microsoft.com/office/drawing/2014/main" id="{4F7BCDAF-82FB-8583-2765-657E4DAFBC0F}"/>
              </a:ext>
            </a:extLst>
          </p:cNvPr>
          <p:cNvGrpSpPr/>
          <p:nvPr/>
        </p:nvGrpSpPr>
        <p:grpSpPr>
          <a:xfrm>
            <a:off x="3960470" y="4327392"/>
            <a:ext cx="1574477" cy="1193863"/>
            <a:chOff x="4033623" y="4327392"/>
            <a:chExt cx="1285452" cy="1193863"/>
          </a:xfrm>
        </p:grpSpPr>
        <p:sp>
          <p:nvSpPr>
            <p:cNvPr id="17" name="矩形 16"/>
            <p:cNvSpPr/>
            <p:nvPr/>
          </p:nvSpPr>
          <p:spPr>
            <a:xfrm>
              <a:off x="4033623" y="4327392"/>
              <a:ext cx="1285452" cy="1193863"/>
            </a:xfrm>
            <a:prstGeom prst="rect">
              <a:avLst/>
            </a:prstGeom>
            <a:noFill/>
            <a:ln w="28575" cmpd="sng">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613"/>
                </a:solidFill>
                <a:latin typeface="微软雅黑" panose="020B0503020204020204" charset="-122"/>
                <a:ea typeface="微软雅黑" panose="020B0503020204020204" charset="-122"/>
                <a:sym typeface="微软雅黑" panose="020B0503020204020204" charset="-122"/>
              </a:endParaRPr>
            </a:p>
          </p:txBody>
        </p:sp>
        <p:sp>
          <p:nvSpPr>
            <p:cNvPr id="26" name="矩形 25"/>
            <p:cNvSpPr/>
            <p:nvPr/>
          </p:nvSpPr>
          <p:spPr>
            <a:xfrm>
              <a:off x="4142562" y="4461190"/>
              <a:ext cx="1091585" cy="416774"/>
            </a:xfrm>
            <a:prstGeom prst="rect">
              <a:avLst/>
            </a:prstGeom>
            <a:solidFill>
              <a:srgbClr val="25BCB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zh-CN" altLang="en-US" sz="1200"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文本增强</a:t>
              </a:r>
              <a:endParaRPr lang="en-US" altLang="zh-CN" sz="1200"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7" name="矩形 26"/>
            <p:cNvSpPr/>
            <p:nvPr/>
          </p:nvSpPr>
          <p:spPr>
            <a:xfrm>
              <a:off x="4142562" y="4979958"/>
              <a:ext cx="1091585" cy="4167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r>
                <a:rPr lang="zh-CN" altLang="en-US" sz="1200"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rPr>
                <a:t>图像特征增强</a:t>
              </a:r>
              <a:endParaRPr lang="en-US" altLang="zh-CN" sz="1200" dirty="0">
                <a:solidFill>
                  <a:srgbClr val="08061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PP_MARK_KEY" val="ec1ac1a9-c891-40cb-9b78-b965747e3cab"/>
  <p:tag name="COMMONDATA" val="eyJoZGlkIjoiYTAyNWRhNjI5ZDRkZmZlNzRhMDI5N2JmN2E5MjkyZTc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821cee86-1658-446e-9522-bc0fa9ae6bdb}"/>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e44ed41-a22b-46fd-921c-d19a40eec2d5}"/>
  <p:tag name="TABLE_ENDDRAG_ORIGIN_RECT" val="228*210"/>
  <p:tag name="TABLE_ENDDRAG_RECT" val="637*165*228*21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789e89ca-7be5-4f20-8b33-8f0cc121b721}"/>
  <p:tag name="TABLE_ENDDRAG_ORIGIN_RECT" val="831*271"/>
  <p:tag name="TABLE_ENDDRAG_RECT" val="90*218*831*271"/>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acb2842f-3354-4208-ba99-66ec1870a0e8}"/>
</p:tagLst>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微软雅黑"/>
        <a:ea typeface="微软雅黑"/>
        <a:cs typeface="微软雅黑"/>
      </a:majorFont>
      <a:minorFont>
        <a:latin typeface="微软雅黑"/>
        <a:ea typeface="微软雅黑"/>
        <a:cs typeface="微软雅黑"/>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spPr>
      <a:bodyPr rot="0" spcFirstLastPara="1" vertOverflow="overflow" horzOverflow="overflow" vert="horz" wrap="square" lIns="25400" tIns="25400" rIns="25400" bIns="25400" numCol="1" spcCol="38100" rtlCol="0" anchor="ctr">
        <a:spAutoFit/>
      </a:bodyPr>
      <a:lstStyle>
        <a:defPPr marL="0" marR="0" indent="0" algn="ctr" defTabSz="41275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3175" cap="flat">
          <a:noFill/>
          <a:miter lim="400000"/>
        </a:ln>
      </a:spPr>
      <a:bodyPr rot="0" spcFirstLastPara="1" vertOverflow="overflow" horzOverflow="overflow" vert="horz" wrap="square" lIns="25400" tIns="25400" rIns="25400" bIns="25400" numCol="1" spcCol="38100" rtlCol="0" anchor="ctr">
        <a:spAutoFit/>
      </a:bodyPr>
      <a:lstStyle>
        <a:defPPr marL="0" marR="0" indent="0" algn="ctr" defTabSz="1218565"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微软雅黑"/>
        <a:ea typeface="微软雅黑"/>
        <a:cs typeface="微软雅黑"/>
      </a:majorFont>
      <a:minorFont>
        <a:latin typeface="微软雅黑"/>
        <a:ea typeface="微软雅黑"/>
        <a:cs typeface="微软雅黑"/>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spPr>
      <a:bodyPr rot="0" spcFirstLastPara="1" vertOverflow="overflow" horzOverflow="overflow" vert="horz" wrap="square" lIns="25400" tIns="25400" rIns="25400" bIns="25400" numCol="1" spcCol="38100" rtlCol="0" anchor="ctr">
        <a:spAutoFit/>
      </a:bodyPr>
      <a:lstStyle>
        <a:defPPr marL="0" marR="0" indent="0" algn="ctr" defTabSz="41275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3175" cap="flat">
          <a:noFill/>
          <a:miter lim="400000"/>
        </a:ln>
      </a:spPr>
      <a:bodyPr rot="0" spcFirstLastPara="1" vertOverflow="overflow" horzOverflow="overflow" vert="horz" wrap="square" lIns="25400" tIns="25400" rIns="25400" bIns="25400" numCol="1" spcCol="38100" rtlCol="0" anchor="ctr">
        <a:spAutoFit/>
      </a:bodyPr>
      <a:lstStyle>
        <a:defPPr marL="0" marR="0" indent="0" algn="ctr" defTabSz="1218565"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微软雅黑"/>
        <a:cs typeface="微软雅黑"/>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微软雅黑"/>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2790</Words>
  <Application>Microsoft Office PowerPoint</Application>
  <PresentationFormat>宽屏</PresentationFormat>
  <Paragraphs>574</Paragraphs>
  <Slides>26</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微软雅黑</vt:lpstr>
      <vt:lpstr>Times New Roman</vt:lpstr>
      <vt:lpstr>MicrosoftYaHei-Bold</vt:lpstr>
      <vt:lpstr>Wingdings</vt:lpstr>
      <vt:lpstr>Arial</vt:lpstr>
      <vt:lpstr>Cambria Math</vt:lpstr>
      <vt:lpstr>楷体</vt:lpstr>
      <vt:lpstr>-apple-system</vt:lpstr>
      <vt:lpstr>Calibri</vt:lpstr>
      <vt:lpstr>21_BasicWhite</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衷心感谢各位老师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11</dc:creator>
  <cp:lastModifiedBy>shuaibing wang</cp:lastModifiedBy>
  <cp:revision>588</cp:revision>
  <dcterms:created xsi:type="dcterms:W3CDTF">2022-11-13T13:43:00Z</dcterms:created>
  <dcterms:modified xsi:type="dcterms:W3CDTF">2024-04-07T09:52:59Z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A0D1405EC3FB4E858D25EC2629D84F71</vt:lpwstr>
  </property>
</Properties>
</file>